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ymon Nalewajek" initials="SN"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pl.wikipedia.org/wiki/Morze_Arabskie" TargetMode="External"/><Relationship Id="rId3" Type="http://schemas.openxmlformats.org/officeDocument/2006/relationships/hyperlink" Target="https://pl.wikipedia.org/wiki/Stolica" TargetMode="External"/><Relationship Id="rId7" Type="http://schemas.openxmlformats.org/officeDocument/2006/relationships/hyperlink" Target="https://pl.wikipedia.org/wiki/Salsette" TargetMode="External"/><Relationship Id="rId2" Type="http://schemas.openxmlformats.org/officeDocument/2006/relationships/image" Target="../media/image5.jpg"/><Relationship Id="rId1" Type="http://schemas.openxmlformats.org/officeDocument/2006/relationships/slideLayout" Target="../slideLayouts/slideLayout8.xml"/><Relationship Id="rId6" Type="http://schemas.openxmlformats.org/officeDocument/2006/relationships/hyperlink" Target="https://pl.wikipedia.org/wiki/Maharasztra" TargetMode="External"/><Relationship Id="rId11" Type="http://schemas.openxmlformats.org/officeDocument/2006/relationships/hyperlink" Target="https://pl.wikipedia.org/wiki/Port_morski" TargetMode="External"/><Relationship Id="rId5" Type="http://schemas.openxmlformats.org/officeDocument/2006/relationships/hyperlink" Target="https://pl.wikipedia.org/wiki/Podzia%C5%82_administracyjny_Indii" TargetMode="External"/><Relationship Id="rId10" Type="http://schemas.openxmlformats.org/officeDocument/2006/relationships/hyperlink" Target="https://pl.wikipedia.org/wiki/Aglomeracja_monocentryczna" TargetMode="External"/><Relationship Id="rId4" Type="http://schemas.openxmlformats.org/officeDocument/2006/relationships/hyperlink" Target="https://pl.wikipedia.org/wiki/Indie" TargetMode="External"/><Relationship Id="rId9" Type="http://schemas.openxmlformats.org/officeDocument/2006/relationships/hyperlink" Target="https://pl.wikipedia.org/wiki/Delh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pl.wikipedia.org/wiki/Honsiu" TargetMode="External"/><Relationship Id="rId2" Type="http://schemas.openxmlformats.org/officeDocument/2006/relationships/image" Target="../media/image13.jpg"/><Relationship Id="rId1" Type="http://schemas.openxmlformats.org/officeDocument/2006/relationships/slideLayout" Target="../slideLayouts/slideLayout8.xml"/><Relationship Id="rId4" Type="http://schemas.openxmlformats.org/officeDocument/2006/relationships/hyperlink" Target="https://pl.wikipedia.org/wiki/Prefektura_Kanagaw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pl.wikipedia.org/wiki/Tamiza" TargetMode="External"/><Relationship Id="rId2" Type="http://schemas.openxmlformats.org/officeDocument/2006/relationships/image" Target="../media/image1.jpg"/><Relationship Id="rId1" Type="http://schemas.openxmlformats.org/officeDocument/2006/relationships/slideLayout" Target="../slideLayouts/slideLayout8.xml"/><Relationship Id="rId6" Type="http://schemas.openxmlformats.org/officeDocument/2006/relationships/hyperlink" Target="https://pl.wikipedia.org/wiki/Karaiby" TargetMode="External"/><Relationship Id="rId5" Type="http://schemas.openxmlformats.org/officeDocument/2006/relationships/hyperlink" Target="https://pl.wikipedia.org/wiki/Afryka" TargetMode="External"/><Relationship Id="rId4" Type="http://schemas.openxmlformats.org/officeDocument/2006/relationships/hyperlink" Target="https://pl.wikipedia.org/wiki/Azj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pl.wikipedia.org/wiki/Hrabstwo" TargetMode="External"/><Relationship Id="rId7" Type="http://schemas.openxmlformats.org/officeDocument/2006/relationships/hyperlink" Target="https://pl.wikipedia.org/wiki/Golden_Gate" TargetMode="External"/><Relationship Id="rId2" Type="http://schemas.openxmlformats.org/officeDocument/2006/relationships/image" Target="../media/image17.jpg"/><Relationship Id="rId1" Type="http://schemas.openxmlformats.org/officeDocument/2006/relationships/slideLayout" Target="../slideLayouts/slideLayout8.xml"/><Relationship Id="rId6" Type="http://schemas.openxmlformats.org/officeDocument/2006/relationships/hyperlink" Target="https://pl.wikipedia.org/wiki/Zatoka_San_Francisco" TargetMode="External"/><Relationship Id="rId5" Type="http://schemas.openxmlformats.org/officeDocument/2006/relationships/hyperlink" Target="https://pl.wikipedia.org/wiki/Ocean_Spokojny" TargetMode="External"/><Relationship Id="rId4" Type="http://schemas.openxmlformats.org/officeDocument/2006/relationships/hyperlink" Target="https://pl.wikipedia.org/wiki/Kaliforni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pl.wikipedia.org/wiki/Miasto" TargetMode="External"/><Relationship Id="rId2" Type="http://schemas.openxmlformats.org/officeDocument/2006/relationships/image" Target="../media/image21.jpg"/><Relationship Id="rId1" Type="http://schemas.openxmlformats.org/officeDocument/2006/relationships/slideLayout" Target="../slideLayouts/slideLayout8.xml"/><Relationship Id="rId5" Type="http://schemas.openxmlformats.org/officeDocument/2006/relationships/hyperlink" Target="https://pl.wikipedia.org/wiki/Organizacja_Narod%C3%B3w_Zjednoczonych" TargetMode="External"/><Relationship Id="rId4" Type="http://schemas.openxmlformats.org/officeDocument/2006/relationships/hyperlink" Target="https://pl.wikipedia.org/wiki/Stany_Zjednoczon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s://www.google.com/url?sa=t&amp;rct=j&amp;q=&amp;esrc=s&amp;source=web&amp;cd=&amp;cad=rja&amp;uact=8&amp;ved=2ahUKEwikuOXv7rL9AhWJp4sKHctGA1oQFnoECBUQAQ&amp;url=https://en.wikipedia.org/wiki/Siddhivinayak_Temple,_Mumbai&amp;usg=AOvVaw2UP90zud4zh0IofZ-7Kfga" TargetMode="External"/><Relationship Id="rId3" Type="http://schemas.openxmlformats.org/officeDocument/2006/relationships/hyperlink" Target="https://www.google.com/url?sa=t&amp;rct=j&amp;q=&amp;esrc=s&amp;source=web&amp;cd=&amp;cad=rja&amp;uact=8&amp;ved=2ahUKEwj_z7C96rL9AhUOmIsKHerFA-QQFnoECAkQAQ&amp;url=https://www.kawiarniany.pl/2020/03/26/londyn-ciekawostki-turystyczne/&amp;usg=AOvVaw0slWaO-51dUgRurtcQofMl" TargetMode="External"/><Relationship Id="rId7" Type="http://schemas.openxmlformats.org/officeDocument/2006/relationships/hyperlink" Target="https://www.google.com/url?sa=t&amp;rct=j&amp;q=&amp;esrc=s&amp;source=web&amp;cd=&amp;cad=rja&amp;uact=8&amp;ved=2ahUKEwiA08P27bL9AhWJp4sKHctGA1oQFnoECBMQAQ&amp;url=https://pl.wikipedia.org/wiki/Brama_Indii_(Mumbaj)&amp;usg=AOvVaw0Tj0UVg3vkRuVj1gsq0gQb" TargetMode="External"/><Relationship Id="rId2" Type="http://schemas.openxmlformats.org/officeDocument/2006/relationships/hyperlink" Target="https://www.google.com/url?sa=t&amp;rct=j&amp;q=&amp;esrc=s&amp;source=web&amp;cd=&amp;cad=rja&amp;uact=8&amp;ved=2ahUKEwjjgpvv6bL9AhUHl4sKHXfoB1EQFnoECAkQAQ&amp;url=https://pl.wikipedia.org/wiki/Londyn&amp;usg=AOvVaw3pbMBeYZ1rU21j0XnGpO7m" TargetMode="External"/><Relationship Id="rId1" Type="http://schemas.openxmlformats.org/officeDocument/2006/relationships/slideLayout" Target="../slideLayouts/slideLayout6.xml"/><Relationship Id="rId6" Type="http://schemas.openxmlformats.org/officeDocument/2006/relationships/hyperlink" Target="https://www.google.com/url?sa=t&amp;rct=j&amp;q=&amp;esrc=s&amp;source=web&amp;cd=&amp;cad=rja&amp;uact=8&amp;ved=2ahUKEwjmjs-M7bL9AhVQvYsKHXAOB5gQFnoECAgQAQ&amp;url=https://pl.wikipedia.org/wiki/Mumbaj&amp;usg=AOvVaw3Yg898wmQNuNr6tlTGGg0d" TargetMode="External"/><Relationship Id="rId5" Type="http://schemas.openxmlformats.org/officeDocument/2006/relationships/hyperlink" Target="https://www.google.com/url?sa=t&amp;rct=j&amp;q=&amp;esrc=s&amp;source=web&amp;cd=&amp;ved=2ahUKEwi-scD57LL9AhXMAxAIHfEsCzUQFnoECBMQAQ&amp;url=https://dziendobry.tvn.pl/podroze/swiat/co-warto-zobaczyc-w-suezie-zabytki-i-atrakcje-6000432&amp;usg=AOvVaw2en3o67O9q6p3XU8cPXB-U" TargetMode="External"/><Relationship Id="rId4" Type="http://schemas.openxmlformats.org/officeDocument/2006/relationships/hyperlink" Target="https://www.google.com/url?sa=t&amp;rct=j&amp;q=&amp;esrc=s&amp;source=web&amp;cd=&amp;cad=rja&amp;uact=8&amp;ved=2ahUKEwiRqc_S7LL9AhUOy4sKHQJjBJ0QFnoECB4QAQ&amp;url=https://pl.wikipedia.org/wiki/Suez&amp;usg=AOvVaw1c0-Ld1I9wj3lqwT2wss4N" TargetMode="External"/><Relationship Id="rId9" Type="http://schemas.openxmlformats.org/officeDocument/2006/relationships/hyperlink" Target="https://www.google.com/url?sa=t&amp;rct=j&amp;q=&amp;esrc=s&amp;source=web&amp;cd=&amp;cad=rja&amp;uact=8&amp;ved=2ahUKEwj6wcjM77L9AhXcCRAIHU9dBZ0QFnoECAwQAw&amp;url=https://fajnepodroze.pl/informacje-ciekawostki-mumbaj/&amp;usg=AOvVaw1q_PWg6swIxH4euJXJ3UWR"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google.com/url?sa=t&amp;rct=j&amp;q=&amp;esrc=s&amp;source=web&amp;cd=&amp;cad=rja&amp;uact=8&amp;ved=2ahUKEwixncO5-7L9AhUO_ioKHbM3CJEQFnoECBUQAQ&amp;url=https://en.wikipedia.org/wiki/Yokohama_Landmark_Tower&amp;usg=AOvVaw0SzYnZ8VUaomQZO8YQz14b" TargetMode="External"/><Relationship Id="rId3" Type="http://schemas.openxmlformats.org/officeDocument/2006/relationships/hyperlink" Target="https://www.google.com/url?sa=t&amp;rct=j&amp;q=&amp;esrc=s&amp;source=web&amp;cd=&amp;cad=rja&amp;uact=8&amp;ved=2ahUKEwiN1d3j97L9AhVEi8MKHUUWCxMQFnoECBMQAQ&amp;url=https://en.wikipedia.org/wiki/Victoria_Memorial,_Kolkata&amp;usg=AOvVaw0m_gya1REMXJgudaRR3BQC" TargetMode="External"/><Relationship Id="rId7" Type="http://schemas.openxmlformats.org/officeDocument/2006/relationships/hyperlink" Target="https://www.google.com/url?sa=t&amp;rct=j&amp;q=&amp;esrc=s&amp;source=web&amp;cd=&amp;cad=rja&amp;uact=8&amp;ved=2ahUKEwi2tbaA-7L9AhXt-SoKHWMmBg8QFnoECBoQAQ&amp;url=https://en.wikipedia.org/wiki/Sankei-en&amp;usg=AOvVaw3_cJmGD12vI_PPqXTWRnr0" TargetMode="External"/><Relationship Id="rId2" Type="http://schemas.openxmlformats.org/officeDocument/2006/relationships/hyperlink" Target="https://www.google.com/url?sa=t&amp;rct=j&amp;q=&amp;esrc=s&amp;source=web&amp;cd=&amp;cad=rja&amp;uact=8&amp;ved=2ahUKEwiz146G-LL9AhWRm4sKHb1XCfIQFnoECBYQAQ&amp;url=https://en.wikipedia.org/wiki/Indian_Museum,_Kolkata&amp;usg=AOvVaw2i-sqjGL8SrgJHrdxWi1fO" TargetMode="External"/><Relationship Id="rId1" Type="http://schemas.openxmlformats.org/officeDocument/2006/relationships/slideLayout" Target="../slideLayouts/slideLayout6.xml"/><Relationship Id="rId6" Type="http://schemas.openxmlformats.org/officeDocument/2006/relationships/hyperlink" Target="https://www.google.com/url?sa=t&amp;rct=j&amp;q=&amp;esrc=s&amp;source=web&amp;cd=&amp;cad=rja&amp;uact=8&amp;ved=2ahUKEwjQgZm8-bL9AhXt-SoKHWMmBg8QFnoECCYQAQ&amp;url=https://pl.wikipedia.org/wiki/Jokohama&amp;usg=AOvVaw0AUvDWFA6YP0Jj-DxLurFf" TargetMode="External"/><Relationship Id="rId5" Type="http://schemas.openxmlformats.org/officeDocument/2006/relationships/hyperlink" Target="https://www.google.com/url?sa=t&amp;rct=j&amp;q=&amp;esrc=s&amp;source=web&amp;cd=&amp;cad=rja&amp;uact=8&amp;ved=2ahUKEwit7rHz-LL9AhUJuIsKHVdEDtUQFnoECBIQAw&amp;url=https://fajnepodroze.pl/ciekawostki-informacje-kalkuta/&amp;usg=AOvVaw3Gv3Pirs5OUMBIUwTsH8B1" TargetMode="External"/><Relationship Id="rId10" Type="http://schemas.openxmlformats.org/officeDocument/2006/relationships/hyperlink" Target="https://www.google.com/url?sa=t&amp;rct=j&amp;q=&amp;esrc=s&amp;source=web&amp;cd=&amp;cad=rja&amp;uact=8&amp;ved=2ahUKEwiN3MPG_LL9AhUwBxAIHSRFA90QFnoECAsQAQ&amp;url=https://poznajnieznane.pl/jokohama-ciekawostki/&amp;usg=AOvVaw3ZAGdjeu1-DUGv2cDqHs7h" TargetMode="External"/><Relationship Id="rId4" Type="http://schemas.openxmlformats.org/officeDocument/2006/relationships/hyperlink" Target="https://www.google.com/url?sa=t&amp;rct=j&amp;q=&amp;esrc=s&amp;source=web&amp;cd=&amp;cad=rja&amp;uact=8&amp;ved=2ahUKEwi5mdTB-LL9AhVImIsKHXl0CzkQFnoECBUQAQ&amp;url=https://en.wikipedia.org/wiki/Howrah_Bridge&amp;usg=AOvVaw2SKbQfTfws2t-wpa9--h6H" TargetMode="External"/><Relationship Id="rId9" Type="http://schemas.openxmlformats.org/officeDocument/2006/relationships/hyperlink" Target="https://www.google.com/url?sa=t&amp;rct=j&amp;q=&amp;esrc=s&amp;source=web&amp;cd=&amp;cad=rja&amp;uact=8&amp;ved=2ahUKEwig1eWG_LL9AhXG_CoKHVp6AVUQFnoECBMQAQ&amp;url=https://en.wikipedia.org/wiki/Yamashita_Park&amp;usg=AOvVaw3OfH6QUC1LOkGXx9SCC_5J"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google.com/url?sa=t&amp;rct=j&amp;q=&amp;esrc=s&amp;source=web&amp;cd=&amp;cad=rja&amp;uact=8&amp;ved=2ahUKEwjtuImdgrP9AhWmDRAIHRRXCpIQFnoECBMQAw&amp;url=https://www.travelchanneltv.pl/ciekawostki,3781,n/ciekawostki-o-nowym-jorku,305123.html&amp;usg=AOvVaw1hETUykuzcGxX_0HSj0TBT" TargetMode="External"/><Relationship Id="rId3" Type="http://schemas.openxmlformats.org/officeDocument/2006/relationships/hyperlink" Target="https://www.google.com/url?sa=t&amp;rct=j&amp;q=&amp;esrc=s&amp;source=web&amp;cd=&amp;cad=rja&amp;uact=8&amp;ved=2ahUKEwjvt_iWgLP9AhUIlosKHbXVBGMQFnoECAwQAQ&amp;url=https://pl.wikipedia.org/wiki/Pier_39&amp;usg=AOvVaw1fGsEm_92CPDy4fd0CgQpG" TargetMode="External"/><Relationship Id="rId7" Type="http://schemas.openxmlformats.org/officeDocument/2006/relationships/hyperlink" Target="https://pl.wikipedia.org/wiki/Central_Park" TargetMode="External"/><Relationship Id="rId2" Type="http://schemas.openxmlformats.org/officeDocument/2006/relationships/hyperlink" Target="https://www.google.com/url?sa=t&amp;rct=j&amp;q=&amp;esrc=s&amp;source=web&amp;cd=&amp;cad=rja&amp;uact=8&amp;ved=2ahUKEwjsxqTt_7L9AhXqmIsKHUf4B0MQFnoECBAQAQ&amp;url=https://pl.wikipedia.org/wiki/Golden_Gate_Bridge&amp;usg=AOvVaw0MGkBZK_vzPt0WAz-56rVL" TargetMode="External"/><Relationship Id="rId1" Type="http://schemas.openxmlformats.org/officeDocument/2006/relationships/slideLayout" Target="../slideLayouts/slideLayout6.xml"/><Relationship Id="rId6" Type="http://schemas.openxmlformats.org/officeDocument/2006/relationships/hyperlink" Target="https://www.google.com/url?sa=t&amp;rct=j&amp;q=&amp;esrc=s&amp;source=web&amp;cd=&amp;cad=rja&amp;uact=8&amp;ved=2ahUKEwiLjJaLgbP9AhUk_SoKHRNMDHUQFnoECA0QAQ&amp;url=https://pl.wikipedia.org/wiki/Nowy_Jork&amp;usg=AOvVaw0m3LIG8DeNDlc_aLPUQVPb" TargetMode="External"/><Relationship Id="rId5" Type="http://schemas.openxmlformats.org/officeDocument/2006/relationships/hyperlink" Target="https://www.google.com/url?sa=t&amp;rct=j&amp;q=&amp;esrc=s&amp;source=web&amp;cd=&amp;cad=rja&amp;uact=8&amp;ved=2ahUKEwiP8oLsgLP9AhWhBxAIHfomAlYQFnoECCcQAw&amp;url=https://mytravelmybug.pl/kilka-ciekawostek-o-san-francisco/&amp;usg=AOvVaw3ccjWQmsk83IciEy63VHhu" TargetMode="External"/><Relationship Id="rId4" Type="http://schemas.openxmlformats.org/officeDocument/2006/relationships/hyperlink" Target="https://www.google.com/url?sa=t&amp;rct=j&amp;q=&amp;esrc=s&amp;source=web&amp;cd=&amp;cad=rja&amp;uact=8&amp;ved=2ahUKEwj9hISrgLP9AhWtlIsKHZZMCFgQFnoECAkQAQ&amp;url=https://pl.wikipedia.org/wiki/Alcatraz&amp;usg=AOvVaw09O8YysrOiHlPQ3Lvta8M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1E1A920-9664-4262-A317-60FC69A7493C}"/>
              </a:ext>
            </a:extLst>
          </p:cNvPr>
          <p:cNvSpPr>
            <a:spLocks noGrp="1"/>
          </p:cNvSpPr>
          <p:nvPr>
            <p:ph type="ctrTitle"/>
          </p:nvPr>
        </p:nvSpPr>
        <p:spPr>
          <a:xfrm>
            <a:off x="2589212" y="658906"/>
            <a:ext cx="8915399" cy="2262781"/>
          </a:xfrm>
        </p:spPr>
        <p:txBody>
          <a:bodyPr>
            <a:normAutofit fontScale="90000"/>
          </a:bodyPr>
          <a:lstStyle/>
          <a:p>
            <a:r>
              <a:rPr lang="pl-PL" dirty="0"/>
              <a:t>Przygotuj projekt wyprawy Dookoła świata śladami Fogga.</a:t>
            </a:r>
          </a:p>
        </p:txBody>
      </p:sp>
      <p:sp>
        <p:nvSpPr>
          <p:cNvPr id="3" name="Podtytuł 2">
            <a:extLst>
              <a:ext uri="{FF2B5EF4-FFF2-40B4-BE49-F238E27FC236}">
                <a16:creationId xmlns:a16="http://schemas.microsoft.com/office/drawing/2014/main" xmlns="" id="{F51DF818-10EE-4416-ABA2-80196C13AB31}"/>
              </a:ext>
            </a:extLst>
          </p:cNvPr>
          <p:cNvSpPr>
            <a:spLocks noGrp="1"/>
          </p:cNvSpPr>
          <p:nvPr>
            <p:ph type="subTitle" idx="1"/>
          </p:nvPr>
        </p:nvSpPr>
        <p:spPr>
          <a:xfrm>
            <a:off x="2589211" y="3235450"/>
            <a:ext cx="8915399" cy="1126283"/>
          </a:xfrm>
        </p:spPr>
        <p:txBody>
          <a:bodyPr numCol="1">
            <a:normAutofit lnSpcReduction="10000"/>
          </a:bodyPr>
          <a:lstStyle/>
          <a:p>
            <a:pPr algn="r"/>
            <a:endParaRPr lang="pl-PL" dirty="0"/>
          </a:p>
          <a:p>
            <a:pPr algn="r"/>
            <a:endParaRPr lang="pl-PL" dirty="0"/>
          </a:p>
          <a:p>
            <a:pPr algn="r"/>
            <a:r>
              <a:rPr lang="pl-PL" sz="2000" dirty="0">
                <a:solidFill>
                  <a:schemeClr val="tx1"/>
                </a:solidFill>
                <a:latin typeface="72 Condensed" panose="020B0506030000000003" pitchFamily="34" charset="0"/>
                <a:cs typeface="72 Condensed" panose="020B0506030000000003" pitchFamily="34" charset="0"/>
              </a:rPr>
              <a:t>Szymon Nalewajek 5g Zadanie projektowe</a:t>
            </a:r>
          </a:p>
        </p:txBody>
      </p:sp>
    </p:spTree>
    <p:extLst>
      <p:ext uri="{BB962C8B-B14F-4D97-AF65-F5344CB8AC3E}">
        <p14:creationId xmlns:p14="http://schemas.microsoft.com/office/powerpoint/2010/main" val="36902778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3C43D5F-B0C0-46D9-B0D2-A4660592FC6C}"/>
              </a:ext>
            </a:extLst>
          </p:cNvPr>
          <p:cNvSpPr>
            <a:spLocks noGrp="1"/>
          </p:cNvSpPr>
          <p:nvPr>
            <p:ph type="title"/>
          </p:nvPr>
        </p:nvSpPr>
        <p:spPr/>
        <p:txBody>
          <a:bodyPr>
            <a:normAutofit/>
          </a:bodyPr>
          <a:lstStyle/>
          <a:p>
            <a:pPr algn="ctr"/>
            <a:r>
              <a:rPr lang="pl-PL" sz="2800" b="1" dirty="0"/>
              <a:t>Bombaj</a:t>
            </a:r>
          </a:p>
        </p:txBody>
      </p:sp>
      <p:pic>
        <p:nvPicPr>
          <p:cNvPr id="6" name="Symbol zastępczy zawartości 5">
            <a:extLst>
              <a:ext uri="{FF2B5EF4-FFF2-40B4-BE49-F238E27FC236}">
                <a16:creationId xmlns:a16="http://schemas.microsoft.com/office/drawing/2014/main" xmlns="" id="{CF86D892-45EF-48C0-BEE4-98113A43669A}"/>
              </a:ext>
            </a:extLst>
          </p:cNvPr>
          <p:cNvPicPr>
            <a:picLocks noGrp="1" noChangeAspect="1"/>
          </p:cNvPicPr>
          <p:nvPr>
            <p:ph idx="1"/>
          </p:nvPr>
        </p:nvPicPr>
        <p:blipFill>
          <a:blip r:embed="rId2"/>
          <a:stretch>
            <a:fillRect/>
          </a:stretch>
        </p:blipFill>
        <p:spPr>
          <a:xfrm>
            <a:off x="6246811" y="1598613"/>
            <a:ext cx="5702082" cy="3792071"/>
          </a:xfrm>
        </p:spPr>
      </p:pic>
      <p:sp>
        <p:nvSpPr>
          <p:cNvPr id="4" name="Symbol zastępczy tekstu 3">
            <a:extLst>
              <a:ext uri="{FF2B5EF4-FFF2-40B4-BE49-F238E27FC236}">
                <a16:creationId xmlns:a16="http://schemas.microsoft.com/office/drawing/2014/main" xmlns="" id="{A49E3C96-1EE1-497C-832F-BC1F0460AB5F}"/>
              </a:ext>
            </a:extLst>
          </p:cNvPr>
          <p:cNvSpPr>
            <a:spLocks noGrp="1"/>
          </p:cNvSpPr>
          <p:nvPr>
            <p:ph type="body" sz="half" idx="2"/>
          </p:nvPr>
        </p:nvSpPr>
        <p:spPr/>
        <p:txBody>
          <a:bodyPr>
            <a:normAutofit/>
          </a:bodyPr>
          <a:lstStyle/>
          <a:p>
            <a:r>
              <a:rPr lang="pl-PL" sz="1800" dirty="0">
                <a:solidFill>
                  <a:schemeClr val="tx1"/>
                </a:solidFill>
                <a:latin typeface="72 Condensed" panose="020B0506030000000003" pitchFamily="34" charset="0"/>
                <a:cs typeface="72 Condensed" panose="020B0506030000000003" pitchFamily="34" charset="0"/>
              </a:rPr>
              <a:t>Mumbaj (nazwa główna), Bombaj          </a:t>
            </a:r>
            <a:r>
              <a:rPr lang="pl-PL" sz="1800" dirty="0">
                <a:latin typeface="72 Condensed" panose="020B0506030000000003" pitchFamily="34" charset="0"/>
                <a:cs typeface="72 Condensed" panose="020B0506030000000003" pitchFamily="34" charset="0"/>
                <a:hlinkClick r:id="rId3" tooltip="Stolica"/>
              </a:rPr>
              <a:t>stolica</a:t>
            </a:r>
            <a:r>
              <a:rPr lang="pl-PL" sz="1800" dirty="0">
                <a:latin typeface="72 Condensed" panose="020B0506030000000003" pitchFamily="34" charset="0"/>
                <a:cs typeface="72 Condensed" panose="020B0506030000000003" pitchFamily="34" charset="0"/>
              </a:rPr>
              <a:t> </a:t>
            </a:r>
            <a:r>
              <a:rPr lang="pl-PL" sz="1800" dirty="0">
                <a:latin typeface="72 Condensed" panose="020B0506030000000003" pitchFamily="34" charset="0"/>
                <a:cs typeface="72 Condensed" panose="020B0506030000000003" pitchFamily="34" charset="0"/>
                <a:hlinkClick r:id="rId4" tooltip="Indie"/>
              </a:rPr>
              <a:t>indyjskiego</a:t>
            </a:r>
            <a:r>
              <a:rPr lang="pl-PL" sz="1800" dirty="0">
                <a:latin typeface="72 Condensed" panose="020B0506030000000003" pitchFamily="34" charset="0"/>
                <a:cs typeface="72 Condensed" panose="020B0506030000000003" pitchFamily="34" charset="0"/>
              </a:rPr>
              <a:t> </a:t>
            </a:r>
            <a:r>
              <a:rPr lang="pl-PL" sz="1800" dirty="0">
                <a:latin typeface="72 Condensed" panose="020B0506030000000003" pitchFamily="34" charset="0"/>
                <a:cs typeface="72 Condensed" panose="020B0506030000000003" pitchFamily="34" charset="0"/>
                <a:hlinkClick r:id="rId5" tooltip="Podział administracyjny Indii"/>
              </a:rPr>
              <a:t>stanu</a:t>
            </a:r>
            <a:r>
              <a:rPr lang="pl-PL" sz="1800" dirty="0">
                <a:latin typeface="72 Condensed" panose="020B0506030000000003" pitchFamily="34" charset="0"/>
                <a:cs typeface="72 Condensed" panose="020B0506030000000003" pitchFamily="34" charset="0"/>
              </a:rPr>
              <a:t> </a:t>
            </a:r>
            <a:r>
              <a:rPr lang="pl-PL" sz="1800" dirty="0">
                <a:latin typeface="72 Condensed" panose="020B0506030000000003" pitchFamily="34" charset="0"/>
                <a:cs typeface="72 Condensed" panose="020B0506030000000003" pitchFamily="34" charset="0"/>
                <a:hlinkClick r:id="rId6" tooltip="Maharasztra"/>
              </a:rPr>
              <a:t>Maharasztra</a:t>
            </a:r>
            <a:r>
              <a:rPr lang="pl-PL" sz="1800" dirty="0">
                <a:latin typeface="72 Condensed" panose="020B0506030000000003" pitchFamily="34" charset="0"/>
                <a:cs typeface="72 Condensed" panose="020B0506030000000003" pitchFamily="34" charset="0"/>
              </a:rPr>
              <a:t>, </a:t>
            </a:r>
            <a:r>
              <a:rPr lang="pl-PL" sz="1800" dirty="0">
                <a:solidFill>
                  <a:schemeClr val="tx1"/>
                </a:solidFill>
                <a:latin typeface="72 Condensed" panose="020B0506030000000003" pitchFamily="34" charset="0"/>
                <a:cs typeface="72 Condensed" panose="020B0506030000000003" pitchFamily="34" charset="0"/>
              </a:rPr>
              <a:t>położona na wyspie</a:t>
            </a:r>
            <a:r>
              <a:rPr lang="pl-PL" sz="1800" dirty="0">
                <a:latin typeface="72 Condensed" panose="020B0506030000000003" pitchFamily="34" charset="0"/>
                <a:cs typeface="72 Condensed" panose="020B0506030000000003" pitchFamily="34" charset="0"/>
              </a:rPr>
              <a:t> </a:t>
            </a:r>
            <a:r>
              <a:rPr lang="pl-PL" sz="1800" dirty="0" err="1" smtClean="0">
                <a:latin typeface="72 Condensed" panose="020B0506030000000003" pitchFamily="34" charset="0"/>
                <a:cs typeface="72 Condensed" panose="020B0506030000000003" pitchFamily="34" charset="0"/>
                <a:hlinkClick r:id="rId7" tooltip="Salsette"/>
              </a:rPr>
              <a:t>Salsette</a:t>
            </a:r>
            <a:r>
              <a:rPr lang="pl-PL" sz="1800" dirty="0" smtClean="0">
                <a:latin typeface="72 Condensed" panose="020B0506030000000003" pitchFamily="34" charset="0"/>
                <a:cs typeface="72 Condensed" panose="020B0506030000000003" pitchFamily="34" charset="0"/>
              </a:rPr>
              <a:t> </a:t>
            </a:r>
            <a:r>
              <a:rPr lang="pl-PL" sz="1800" dirty="0">
                <a:solidFill>
                  <a:schemeClr val="tx1"/>
                </a:solidFill>
                <a:latin typeface="72 Condensed" panose="020B0506030000000003" pitchFamily="34" charset="0"/>
                <a:cs typeface="72 Condensed" panose="020B0506030000000003" pitchFamily="34" charset="0"/>
              </a:rPr>
              <a:t>na</a:t>
            </a:r>
            <a:r>
              <a:rPr lang="pl-PL" sz="1800" dirty="0">
                <a:latin typeface="72 Condensed" panose="020B0506030000000003" pitchFamily="34" charset="0"/>
                <a:cs typeface="72 Condensed" panose="020B0506030000000003" pitchFamily="34" charset="0"/>
              </a:rPr>
              <a:t> </a:t>
            </a:r>
            <a:r>
              <a:rPr lang="pl-PL" sz="1800" dirty="0">
                <a:latin typeface="72 Condensed" panose="020B0506030000000003" pitchFamily="34" charset="0"/>
                <a:cs typeface="72 Condensed" panose="020B0506030000000003" pitchFamily="34" charset="0"/>
                <a:hlinkClick r:id="rId8" tooltip="Morze Arabskie"/>
              </a:rPr>
              <a:t>Morzu Arabskim</a:t>
            </a:r>
            <a:r>
              <a:rPr lang="pl-PL" sz="1800" dirty="0">
                <a:latin typeface="72 Condensed" panose="020B0506030000000003" pitchFamily="34" charset="0"/>
                <a:cs typeface="72 Condensed" panose="020B0506030000000003" pitchFamily="34" charset="0"/>
              </a:rPr>
              <a:t>.</a:t>
            </a:r>
            <a:r>
              <a:rPr lang="pl-PL" sz="1800" dirty="0"/>
              <a:t> </a:t>
            </a:r>
            <a:r>
              <a:rPr lang="pl-PL" sz="1800" dirty="0">
                <a:solidFill>
                  <a:schemeClr val="tx1"/>
                </a:solidFill>
                <a:latin typeface="72 Condensed" panose="020B0506030000000003" pitchFamily="34" charset="0"/>
                <a:cs typeface="72 Condensed" panose="020B0506030000000003" pitchFamily="34" charset="0"/>
              </a:rPr>
              <a:t>Wraz z miastami satelitarnymi tworzy najludniejszą po </a:t>
            </a:r>
            <a:r>
              <a:rPr lang="pl-PL" sz="1800" dirty="0">
                <a:latin typeface="72 Condensed" panose="020B0506030000000003" pitchFamily="34" charset="0"/>
                <a:cs typeface="72 Condensed" panose="020B0506030000000003" pitchFamily="34" charset="0"/>
                <a:hlinkClick r:id="rId9" tooltip="Delhi"/>
              </a:rPr>
              <a:t>Delhi</a:t>
            </a:r>
            <a:r>
              <a:rPr lang="pl-PL" sz="1800" dirty="0">
                <a:latin typeface="72 Condensed" panose="020B0506030000000003" pitchFamily="34" charset="0"/>
                <a:cs typeface="72 Condensed" panose="020B0506030000000003" pitchFamily="34" charset="0"/>
              </a:rPr>
              <a:t> </a:t>
            </a:r>
            <a:r>
              <a:rPr lang="pl-PL" sz="1800" dirty="0">
                <a:latin typeface="72 Condensed" panose="020B0506030000000003" pitchFamily="34" charset="0"/>
                <a:cs typeface="72 Condensed" panose="020B0506030000000003" pitchFamily="34" charset="0"/>
                <a:hlinkClick r:id="rId10" tooltip="Aglomeracja monocentryczna"/>
              </a:rPr>
              <a:t>aglomerację</a:t>
            </a:r>
            <a:r>
              <a:rPr lang="pl-PL" sz="1800" dirty="0">
                <a:latin typeface="72 Condensed" panose="020B0506030000000003" pitchFamily="34" charset="0"/>
                <a:cs typeface="72 Condensed" panose="020B0506030000000003" pitchFamily="34" charset="0"/>
              </a:rPr>
              <a:t> </a:t>
            </a:r>
            <a:r>
              <a:rPr lang="pl-PL" sz="1800" dirty="0">
                <a:solidFill>
                  <a:schemeClr val="tx1"/>
                </a:solidFill>
                <a:latin typeface="72 Condensed" panose="020B0506030000000003" pitchFamily="34" charset="0"/>
                <a:cs typeface="72 Condensed" panose="020B0506030000000003" pitchFamily="34" charset="0"/>
              </a:rPr>
              <a:t>liczącą 23 miliony mieszkańców. Dzięki naturalnemu położeniu jest to największy</a:t>
            </a:r>
            <a:r>
              <a:rPr lang="pl-PL" sz="1800" dirty="0">
                <a:latin typeface="72 Condensed" panose="020B0506030000000003" pitchFamily="34" charset="0"/>
                <a:cs typeface="72 Condensed" panose="020B0506030000000003" pitchFamily="34" charset="0"/>
              </a:rPr>
              <a:t> </a:t>
            </a:r>
            <a:r>
              <a:rPr lang="pl-PL" sz="1800" dirty="0">
                <a:latin typeface="72 Condensed" panose="020B0506030000000003" pitchFamily="34" charset="0"/>
                <a:cs typeface="72 Condensed" panose="020B0506030000000003" pitchFamily="34" charset="0"/>
                <a:hlinkClick r:id="rId11" tooltip="Port morski"/>
              </a:rPr>
              <a:t>port morski</a:t>
            </a:r>
            <a:r>
              <a:rPr lang="pl-PL" sz="1800" dirty="0">
                <a:latin typeface="72 Condensed" panose="020B0506030000000003" pitchFamily="34" charset="0"/>
                <a:cs typeface="72 Condensed" panose="020B0506030000000003" pitchFamily="34" charset="0"/>
              </a:rPr>
              <a:t> </a:t>
            </a:r>
            <a:r>
              <a:rPr lang="pl-PL" sz="1800" dirty="0">
                <a:solidFill>
                  <a:schemeClr val="tx1"/>
                </a:solidFill>
                <a:latin typeface="72 Condensed" panose="020B0506030000000003" pitchFamily="34" charset="0"/>
                <a:cs typeface="72 Condensed" panose="020B0506030000000003" pitchFamily="34" charset="0"/>
              </a:rPr>
              <a:t>kraju</a:t>
            </a:r>
            <a:r>
              <a:rPr lang="pl-PL" sz="1800" dirty="0" smtClean="0">
                <a:solidFill>
                  <a:schemeClr val="tx1"/>
                </a:solidFill>
                <a:latin typeface="72 Condensed" panose="020B0506030000000003" pitchFamily="34" charset="0"/>
                <a:cs typeface="72 Condensed" panose="020B0506030000000003" pitchFamily="34" charset="0"/>
              </a:rPr>
              <a:t>.</a:t>
            </a:r>
            <a:endParaRPr lang="pl-PL" sz="1800" dirty="0">
              <a:solidFill>
                <a:schemeClr val="tx1"/>
              </a:solidFill>
              <a:latin typeface="72 Condensed" panose="020B0506030000000003" pitchFamily="34" charset="0"/>
              <a:cs typeface="72 Condensed" panose="020B0506030000000003" pitchFamily="34" charset="0"/>
            </a:endParaRPr>
          </a:p>
        </p:txBody>
      </p:sp>
    </p:spTree>
    <p:extLst>
      <p:ext uri="{BB962C8B-B14F-4D97-AF65-F5344CB8AC3E}">
        <p14:creationId xmlns:p14="http://schemas.microsoft.com/office/powerpoint/2010/main" val="346283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F641402-FF82-43AB-A8B3-3713E8393018}"/>
              </a:ext>
            </a:extLst>
          </p:cNvPr>
          <p:cNvSpPr>
            <a:spLocks noGrp="1"/>
          </p:cNvSpPr>
          <p:nvPr>
            <p:ph type="title"/>
          </p:nvPr>
        </p:nvSpPr>
        <p:spPr/>
        <p:txBody>
          <a:bodyPr/>
          <a:lstStyle/>
          <a:p>
            <a:r>
              <a:rPr lang="pl-PL" b="1" dirty="0"/>
              <a:t>Atrakcje:</a:t>
            </a:r>
          </a:p>
        </p:txBody>
      </p:sp>
      <p:sp>
        <p:nvSpPr>
          <p:cNvPr id="3" name="pole tekstowe 2">
            <a:extLst>
              <a:ext uri="{FF2B5EF4-FFF2-40B4-BE49-F238E27FC236}">
                <a16:creationId xmlns:a16="http://schemas.microsoft.com/office/drawing/2014/main" xmlns="" id="{809A33E5-461E-43AA-ABEF-5C7F62379B23}"/>
              </a:ext>
            </a:extLst>
          </p:cNvPr>
          <p:cNvSpPr txBox="1"/>
          <p:nvPr/>
        </p:nvSpPr>
        <p:spPr>
          <a:xfrm>
            <a:off x="1777813" y="1720840"/>
            <a:ext cx="5047129" cy="3416320"/>
          </a:xfrm>
          <a:prstGeom prst="rect">
            <a:avLst/>
          </a:prstGeom>
          <a:noFill/>
        </p:spPr>
        <p:txBody>
          <a:bodyPr wrap="square" rtlCol="0">
            <a:spAutoFit/>
          </a:bodyPr>
          <a:lstStyle/>
          <a:p>
            <a:r>
              <a:rPr lang="pl-PL" dirty="0">
                <a:latin typeface="72 Condensed" panose="020B0506030000000003" pitchFamily="34" charset="0"/>
                <a:cs typeface="72 Condensed" panose="020B0506030000000003" pitchFamily="34" charset="0"/>
              </a:rPr>
              <a:t>W Bombaju główną atrakcją  turystyczną jest Brama Indii, która została wybudowana z żółtego bazaltu. Zastała wzniesiona  przez Brytyjczyków u wejścia do portu w Bombaju. Znajduję się tam jeszcze Świątynia Shree Siddhivinayak to hinduska świątynia poświęcona Panu Shri Ganeshowi. Znajduję się w Prabhadevi, Mumbai, Maharashtra, Indie. Świątynia została wybudowana przez Laxmana Vithu i Deubai Patila 19 listopada 1801 roku. Jest to jedna z najbogatszych Świątyń w Indiach. Jednym z lepszych tam hotelów jest Taj </a:t>
            </a:r>
            <a:r>
              <a:rPr lang="pl-PL" dirty="0" err="1">
                <a:latin typeface="72 Condensed" panose="020B0506030000000003" pitchFamily="34" charset="0"/>
                <a:cs typeface="72 Condensed" panose="020B0506030000000003" pitchFamily="34" charset="0"/>
              </a:rPr>
              <a:t>Mahal</a:t>
            </a:r>
            <a:r>
              <a:rPr lang="pl-PL" dirty="0">
                <a:latin typeface="72 Condensed" panose="020B0506030000000003" pitchFamily="34" charset="0"/>
                <a:cs typeface="72 Condensed" panose="020B0506030000000003" pitchFamily="34" charset="0"/>
              </a:rPr>
              <a:t> </a:t>
            </a:r>
            <a:r>
              <a:rPr lang="pl-PL" dirty="0" err="1" smtClean="0">
                <a:latin typeface="72 Condensed" panose="020B0506030000000003" pitchFamily="34" charset="0"/>
                <a:cs typeface="72 Condensed" panose="020B0506030000000003" pitchFamily="34" charset="0"/>
              </a:rPr>
              <a:t>Palace</a:t>
            </a:r>
            <a:r>
              <a:rPr lang="pl-PL" dirty="0" smtClean="0">
                <a:latin typeface="72 Condensed" panose="020B0506030000000003" pitchFamily="34" charset="0"/>
                <a:cs typeface="72 Condensed" panose="020B0506030000000003" pitchFamily="34" charset="0"/>
              </a:rPr>
              <a:t>, </a:t>
            </a:r>
            <a:r>
              <a:rPr lang="pl-PL" dirty="0">
                <a:latin typeface="72 Condensed" panose="020B0506030000000003" pitchFamily="34" charset="0"/>
                <a:cs typeface="72 Condensed" panose="020B0506030000000003" pitchFamily="34" charset="0"/>
              </a:rPr>
              <a:t>który jest pięciogwiazdkowy. Został on wybudowany obok bramy Indii w 1903 </a:t>
            </a:r>
            <a:r>
              <a:rPr lang="pl-PL" dirty="0" smtClean="0">
                <a:latin typeface="72 Condensed" panose="020B0506030000000003" pitchFamily="34" charset="0"/>
                <a:cs typeface="72 Condensed" panose="020B0506030000000003" pitchFamily="34" charset="0"/>
              </a:rPr>
              <a:t>roku.</a:t>
            </a:r>
            <a:endParaRPr lang="pl-PL" dirty="0">
              <a:latin typeface="72 Condensed" panose="020B0506030000000003" pitchFamily="34" charset="0"/>
              <a:cs typeface="72 Condensed" panose="020B0506030000000003" pitchFamily="34" charset="0"/>
            </a:endParaRPr>
          </a:p>
        </p:txBody>
      </p:sp>
      <p:pic>
        <p:nvPicPr>
          <p:cNvPr id="4" name="Obraz 3">
            <a:extLst>
              <a:ext uri="{FF2B5EF4-FFF2-40B4-BE49-F238E27FC236}">
                <a16:creationId xmlns:a16="http://schemas.microsoft.com/office/drawing/2014/main" xmlns="" id="{18CEA7A8-5135-43DB-865C-59F5D3C593F6}"/>
              </a:ext>
            </a:extLst>
          </p:cNvPr>
          <p:cNvPicPr>
            <a:picLocks noChangeAspect="1"/>
          </p:cNvPicPr>
          <p:nvPr/>
        </p:nvPicPr>
        <p:blipFill>
          <a:blip r:embed="rId2"/>
          <a:stretch>
            <a:fillRect/>
          </a:stretch>
        </p:blipFill>
        <p:spPr>
          <a:xfrm>
            <a:off x="8516471" y="-1"/>
            <a:ext cx="3675529" cy="2326143"/>
          </a:xfrm>
          <a:prstGeom prst="rect">
            <a:avLst/>
          </a:prstGeom>
        </p:spPr>
      </p:pic>
      <p:pic>
        <p:nvPicPr>
          <p:cNvPr id="5" name="Obraz 4">
            <a:extLst>
              <a:ext uri="{FF2B5EF4-FFF2-40B4-BE49-F238E27FC236}">
                <a16:creationId xmlns:a16="http://schemas.microsoft.com/office/drawing/2014/main" xmlns="" id="{6CED12A5-26F7-46E7-B392-30D2443FE3E2}"/>
              </a:ext>
            </a:extLst>
          </p:cNvPr>
          <p:cNvPicPr>
            <a:picLocks noChangeAspect="1"/>
          </p:cNvPicPr>
          <p:nvPr/>
        </p:nvPicPr>
        <p:blipFill>
          <a:blip r:embed="rId3"/>
          <a:stretch>
            <a:fillRect/>
          </a:stretch>
        </p:blipFill>
        <p:spPr>
          <a:xfrm>
            <a:off x="8516471" y="2425177"/>
            <a:ext cx="3675528" cy="2445896"/>
          </a:xfrm>
          <a:prstGeom prst="rect">
            <a:avLst/>
          </a:prstGeom>
        </p:spPr>
      </p:pic>
      <p:pic>
        <p:nvPicPr>
          <p:cNvPr id="6" name="Obraz 5">
            <a:extLst>
              <a:ext uri="{FF2B5EF4-FFF2-40B4-BE49-F238E27FC236}">
                <a16:creationId xmlns:a16="http://schemas.microsoft.com/office/drawing/2014/main" xmlns="" id="{CE2F5BCD-5320-4052-A2CE-D019346079C2}"/>
              </a:ext>
            </a:extLst>
          </p:cNvPr>
          <p:cNvPicPr>
            <a:picLocks noChangeAspect="1"/>
          </p:cNvPicPr>
          <p:nvPr/>
        </p:nvPicPr>
        <p:blipFill>
          <a:blip r:embed="rId4"/>
          <a:stretch>
            <a:fillRect/>
          </a:stretch>
        </p:blipFill>
        <p:spPr>
          <a:xfrm>
            <a:off x="9062327" y="5077512"/>
            <a:ext cx="3013132" cy="1780488"/>
          </a:xfrm>
          <a:prstGeom prst="rect">
            <a:avLst/>
          </a:prstGeom>
        </p:spPr>
      </p:pic>
    </p:spTree>
    <p:extLst>
      <p:ext uri="{BB962C8B-B14F-4D97-AF65-F5344CB8AC3E}">
        <p14:creationId xmlns:p14="http://schemas.microsoft.com/office/powerpoint/2010/main" val="263695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0762ED1-29FC-4C48-A345-9AA0033DE4FC}"/>
              </a:ext>
            </a:extLst>
          </p:cNvPr>
          <p:cNvSpPr>
            <a:spLocks noGrp="1"/>
          </p:cNvSpPr>
          <p:nvPr>
            <p:ph type="title"/>
          </p:nvPr>
        </p:nvSpPr>
        <p:spPr/>
        <p:txBody>
          <a:bodyPr/>
          <a:lstStyle/>
          <a:p>
            <a:r>
              <a:rPr lang="pl-PL" b="1" dirty="0"/>
              <a:t>Ciekawostki:</a:t>
            </a:r>
          </a:p>
        </p:txBody>
      </p:sp>
      <p:sp>
        <p:nvSpPr>
          <p:cNvPr id="3" name="pole tekstowe 2">
            <a:extLst>
              <a:ext uri="{FF2B5EF4-FFF2-40B4-BE49-F238E27FC236}">
                <a16:creationId xmlns:a16="http://schemas.microsoft.com/office/drawing/2014/main" xmlns="" id="{06BC9FA4-5571-4A14-B890-E5B243CC1A22}"/>
              </a:ext>
            </a:extLst>
          </p:cNvPr>
          <p:cNvSpPr txBox="1"/>
          <p:nvPr/>
        </p:nvSpPr>
        <p:spPr>
          <a:xfrm>
            <a:off x="2592924" y="1801906"/>
            <a:ext cx="8911687" cy="3170099"/>
          </a:xfrm>
          <a:prstGeom prst="rect">
            <a:avLst/>
          </a:prstGeom>
          <a:noFill/>
        </p:spPr>
        <p:txBody>
          <a:bodyPr wrap="square" rtlCol="0">
            <a:spAutoFit/>
          </a:bodyPr>
          <a:lstStyle/>
          <a:p>
            <a:pPr marL="342900" indent="-342900">
              <a:buFont typeface="+mj-lt"/>
              <a:buAutoNum type="arabicPeriod"/>
            </a:pPr>
            <a:r>
              <a:rPr lang="pl-PL" sz="2000" dirty="0">
                <a:latin typeface="72 Condensed" panose="020B0506030000000003" pitchFamily="34" charset="0"/>
                <a:cs typeface="72 Condensed" panose="020B0506030000000003" pitchFamily="34" charset="0"/>
              </a:rPr>
              <a:t>Mumbaj, największe miasto Indii, liczy 13 milionów mieszkańców.</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Same pociągi w Bombaju przewożą sześć milionów ludzi dziennie, co odpowiada liczbie ludności Izraela.</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Pociągi w Bombaju zostały zbudowane, aby pomieścić 1700 pasażerów, ale często przewożą trzy razy więcej, co doprowadziło do tak sławnego zatłoczenia, że koleje nadały szczytowej godzinie specjalną nazwę: Super Dense Crush Load.</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Mumbaj, wcześniej znany jako Bombaj, jest komercyjną stolicą Indii. Mumbaj jest nazywany miastem, które nigdy nie śpi.</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Nazwa Mumbai pochodzi od popularnej świątyni bogini Mumba Devi Mandir, która znajduje się w Bori Bunde w Mumbai.</a:t>
            </a:r>
          </a:p>
        </p:txBody>
      </p:sp>
    </p:spTree>
    <p:extLst>
      <p:ext uri="{BB962C8B-B14F-4D97-AF65-F5344CB8AC3E}">
        <p14:creationId xmlns:p14="http://schemas.microsoft.com/office/powerpoint/2010/main" val="121035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B17DA67-1EB0-4498-82CD-EBC2701523A6}"/>
              </a:ext>
            </a:extLst>
          </p:cNvPr>
          <p:cNvSpPr>
            <a:spLocks noGrp="1"/>
          </p:cNvSpPr>
          <p:nvPr>
            <p:ph type="title"/>
          </p:nvPr>
        </p:nvSpPr>
        <p:spPr/>
        <p:txBody>
          <a:bodyPr/>
          <a:lstStyle/>
          <a:p>
            <a:r>
              <a:rPr lang="pl-PL" b="1" dirty="0"/>
              <a:t>Środki lokomocyjne:</a:t>
            </a:r>
          </a:p>
        </p:txBody>
      </p:sp>
      <p:sp>
        <p:nvSpPr>
          <p:cNvPr id="4" name="pole tekstowe 3">
            <a:extLst>
              <a:ext uri="{FF2B5EF4-FFF2-40B4-BE49-F238E27FC236}">
                <a16:creationId xmlns:a16="http://schemas.microsoft.com/office/drawing/2014/main" xmlns="" id="{B634170E-F057-4F05-98F4-6CA45023B094}"/>
              </a:ext>
            </a:extLst>
          </p:cNvPr>
          <p:cNvSpPr txBox="1"/>
          <p:nvPr/>
        </p:nvSpPr>
        <p:spPr>
          <a:xfrm>
            <a:off x="2592924" y="2232212"/>
            <a:ext cx="8911687" cy="1323439"/>
          </a:xfrm>
          <a:prstGeom prst="rect">
            <a:avLst/>
          </a:prstGeom>
          <a:noFill/>
        </p:spPr>
        <p:txBody>
          <a:bodyPr wrap="square" rtlCol="0">
            <a:spAutoFit/>
          </a:bodyPr>
          <a:lstStyle/>
          <a:p>
            <a:r>
              <a:rPr lang="pl-PL" sz="2000" dirty="0">
                <a:latin typeface="72 Condensed" panose="020B0506030000000003" pitchFamily="34" charset="0"/>
                <a:cs typeface="72 Condensed" panose="020B0506030000000003" pitchFamily="34" charset="0"/>
              </a:rPr>
              <a:t>Najpopularniejszym środkiem transportu w Indiach jest kolej indyjska. Tysiące trakcji kolejowych zapewniają możliwość całkiem sprawnego przemieszczania się na terenie całego kraju. Z Bombaju do Kalkuty można się dostać samolotem, pociągiem, samochodem, </a:t>
            </a:r>
            <a:r>
              <a:rPr lang="pl-PL" sz="2000" dirty="0" smtClean="0">
                <a:latin typeface="72 Condensed" panose="020B0506030000000003" pitchFamily="34" charset="0"/>
                <a:cs typeface="72 Condensed" panose="020B0506030000000003" pitchFamily="34" charset="0"/>
              </a:rPr>
              <a:t>statkiem </a:t>
            </a:r>
            <a:r>
              <a:rPr lang="pl-PL" sz="2000" dirty="0">
                <a:latin typeface="72 Condensed" panose="020B0506030000000003" pitchFamily="34" charset="0"/>
                <a:cs typeface="72 Condensed" panose="020B0506030000000003" pitchFamily="34" charset="0"/>
              </a:rPr>
              <a:t>i </a:t>
            </a:r>
            <a:r>
              <a:rPr lang="pl-PL" sz="2000" dirty="0" smtClean="0">
                <a:latin typeface="72 Condensed" panose="020B0506030000000003" pitchFamily="34" charset="0"/>
                <a:cs typeface="72 Condensed" panose="020B0506030000000003" pitchFamily="34" charset="0"/>
              </a:rPr>
              <a:t>pieszo, </a:t>
            </a:r>
            <a:r>
              <a:rPr lang="pl-PL" sz="2000" dirty="0">
                <a:latin typeface="72 Condensed" panose="020B0506030000000003" pitchFamily="34" charset="0"/>
                <a:cs typeface="72 Condensed" panose="020B0506030000000003" pitchFamily="34" charset="0"/>
              </a:rPr>
              <a:t>ale zajmie to aż 397 </a:t>
            </a:r>
            <a:r>
              <a:rPr lang="pl-PL" sz="2000" dirty="0" smtClean="0">
                <a:latin typeface="72 Condensed" panose="020B0506030000000003" pitchFamily="34" charset="0"/>
                <a:cs typeface="72 Condensed" panose="020B0506030000000003" pitchFamily="34" charset="0"/>
              </a:rPr>
              <a:t>godzin.</a:t>
            </a:r>
            <a:endParaRPr lang="pl-PL" sz="2000" dirty="0">
              <a:latin typeface="72 Condensed" panose="020B0506030000000003" pitchFamily="34" charset="0"/>
              <a:cs typeface="72 Condensed" panose="020B0506030000000003" pitchFamily="34" charset="0"/>
            </a:endParaRPr>
          </a:p>
        </p:txBody>
      </p:sp>
    </p:spTree>
    <p:extLst>
      <p:ext uri="{BB962C8B-B14F-4D97-AF65-F5344CB8AC3E}">
        <p14:creationId xmlns:p14="http://schemas.microsoft.com/office/powerpoint/2010/main" val="265107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B8C2042-EA58-4F31-8E32-6AAB9FEB13A1}"/>
              </a:ext>
            </a:extLst>
          </p:cNvPr>
          <p:cNvSpPr>
            <a:spLocks noGrp="1"/>
          </p:cNvSpPr>
          <p:nvPr>
            <p:ph type="title"/>
          </p:nvPr>
        </p:nvSpPr>
        <p:spPr/>
        <p:txBody>
          <a:bodyPr>
            <a:normAutofit/>
          </a:bodyPr>
          <a:lstStyle/>
          <a:p>
            <a:pPr algn="ctr"/>
            <a:r>
              <a:rPr lang="pl-PL" sz="2800" b="1" dirty="0"/>
              <a:t>Kalkuta</a:t>
            </a:r>
          </a:p>
        </p:txBody>
      </p:sp>
      <p:pic>
        <p:nvPicPr>
          <p:cNvPr id="6" name="Symbol zastępczy zawartości 5">
            <a:extLst>
              <a:ext uri="{FF2B5EF4-FFF2-40B4-BE49-F238E27FC236}">
                <a16:creationId xmlns:a16="http://schemas.microsoft.com/office/drawing/2014/main" xmlns="" id="{0B72FAA4-85F3-45DE-ADDF-6C04CF01DBC2}"/>
              </a:ext>
            </a:extLst>
          </p:cNvPr>
          <p:cNvPicPr>
            <a:picLocks noGrp="1" noChangeAspect="1"/>
          </p:cNvPicPr>
          <p:nvPr>
            <p:ph idx="1"/>
          </p:nvPr>
        </p:nvPicPr>
        <p:blipFill>
          <a:blip r:embed="rId2"/>
          <a:stretch>
            <a:fillRect/>
          </a:stretch>
        </p:blipFill>
        <p:spPr>
          <a:xfrm>
            <a:off x="6197506" y="1299600"/>
            <a:ext cx="5829533" cy="4025153"/>
          </a:xfrm>
        </p:spPr>
      </p:pic>
      <p:sp>
        <p:nvSpPr>
          <p:cNvPr id="4" name="Symbol zastępczy tekstu 3">
            <a:extLst>
              <a:ext uri="{FF2B5EF4-FFF2-40B4-BE49-F238E27FC236}">
                <a16:creationId xmlns:a16="http://schemas.microsoft.com/office/drawing/2014/main" xmlns="" id="{EFC489A9-3DF3-4FFF-BCD7-FD2EDBC33A2F}"/>
              </a:ext>
            </a:extLst>
          </p:cNvPr>
          <p:cNvSpPr>
            <a:spLocks noGrp="1"/>
          </p:cNvSpPr>
          <p:nvPr>
            <p:ph type="body" sz="half" idx="2"/>
          </p:nvPr>
        </p:nvSpPr>
        <p:spPr/>
        <p:txBody>
          <a:bodyPr>
            <a:normAutofit/>
          </a:bodyPr>
          <a:lstStyle/>
          <a:p>
            <a:r>
              <a:rPr lang="pl-PL" sz="1800" dirty="0">
                <a:solidFill>
                  <a:schemeClr val="tx1"/>
                </a:solidFill>
                <a:latin typeface="72 Condensed" panose="020B0506030000000003" pitchFamily="34" charset="0"/>
                <a:cs typeface="72 Condensed" panose="020B0506030000000003" pitchFamily="34" charset="0"/>
              </a:rPr>
              <a:t>Kalkuta  jest drugim największym miastem Indii i jednocześnie </a:t>
            </a:r>
            <a:r>
              <a:rPr lang="pl-PL" sz="1800" dirty="0" smtClean="0">
                <a:solidFill>
                  <a:schemeClr val="tx1"/>
                </a:solidFill>
                <a:latin typeface="72 Condensed" panose="020B0506030000000003" pitchFamily="34" charset="0"/>
                <a:cs typeface="72 Condensed" panose="020B0506030000000003" pitchFamily="34" charset="0"/>
              </a:rPr>
              <a:t>dziewiątym </a:t>
            </a:r>
            <a:r>
              <a:rPr lang="pl-PL" sz="1800" dirty="0">
                <a:solidFill>
                  <a:schemeClr val="tx1"/>
                </a:solidFill>
                <a:latin typeface="72 Condensed" panose="020B0506030000000003" pitchFamily="34" charset="0"/>
                <a:cs typeface="72 Condensed" panose="020B0506030000000003" pitchFamily="34" charset="0"/>
              </a:rPr>
              <a:t>najludniejszym miastem świata. Kalkuta jest młodym </a:t>
            </a:r>
            <a:r>
              <a:rPr lang="pl-PL" sz="1800" dirty="0" smtClean="0">
                <a:solidFill>
                  <a:schemeClr val="tx1"/>
                </a:solidFill>
                <a:latin typeface="72 Condensed" panose="020B0506030000000003" pitchFamily="34" charset="0"/>
                <a:cs typeface="72 Condensed" panose="020B0506030000000003" pitchFamily="34" charset="0"/>
              </a:rPr>
              <a:t>miastem, </a:t>
            </a:r>
            <a:r>
              <a:rPr lang="pl-PL" sz="1800" dirty="0">
                <a:solidFill>
                  <a:schemeClr val="tx1"/>
                </a:solidFill>
                <a:latin typeface="72 Condensed" panose="020B0506030000000003" pitchFamily="34" charset="0"/>
                <a:cs typeface="72 Condensed" panose="020B0506030000000003" pitchFamily="34" charset="0"/>
              </a:rPr>
              <a:t>bo została założona przez Brytyjczyków pod koniec XVII wieku.</a:t>
            </a:r>
          </a:p>
        </p:txBody>
      </p:sp>
    </p:spTree>
    <p:extLst>
      <p:ext uri="{BB962C8B-B14F-4D97-AF65-F5344CB8AC3E}">
        <p14:creationId xmlns:p14="http://schemas.microsoft.com/office/powerpoint/2010/main" val="423178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2172486-DC99-4F2E-B05F-0D411C2E3956}"/>
              </a:ext>
            </a:extLst>
          </p:cNvPr>
          <p:cNvSpPr>
            <a:spLocks noGrp="1"/>
          </p:cNvSpPr>
          <p:nvPr>
            <p:ph type="title"/>
          </p:nvPr>
        </p:nvSpPr>
        <p:spPr/>
        <p:txBody>
          <a:bodyPr/>
          <a:lstStyle/>
          <a:p>
            <a:r>
              <a:rPr lang="pl-PL" b="1" dirty="0"/>
              <a:t>Atrakcje:</a:t>
            </a:r>
          </a:p>
        </p:txBody>
      </p:sp>
      <p:sp>
        <p:nvSpPr>
          <p:cNvPr id="3" name="pole tekstowe 2">
            <a:extLst>
              <a:ext uri="{FF2B5EF4-FFF2-40B4-BE49-F238E27FC236}">
                <a16:creationId xmlns:a16="http://schemas.microsoft.com/office/drawing/2014/main" xmlns="" id="{DBA8C901-3C9A-49DE-9495-A64B29F20A83}"/>
              </a:ext>
            </a:extLst>
          </p:cNvPr>
          <p:cNvSpPr txBox="1"/>
          <p:nvPr/>
        </p:nvSpPr>
        <p:spPr>
          <a:xfrm>
            <a:off x="1873625" y="1703294"/>
            <a:ext cx="4796116" cy="4401205"/>
          </a:xfrm>
          <a:prstGeom prst="rect">
            <a:avLst/>
          </a:prstGeom>
          <a:noFill/>
        </p:spPr>
        <p:txBody>
          <a:bodyPr wrap="square" rtlCol="0">
            <a:spAutoFit/>
          </a:bodyPr>
          <a:lstStyle/>
          <a:p>
            <a:r>
              <a:rPr lang="pl-PL" sz="2000" dirty="0">
                <a:latin typeface="72 Condensed" panose="020B0506030000000003" pitchFamily="34" charset="0"/>
                <a:cs typeface="72 Condensed" panose="020B0506030000000003" pitchFamily="34" charset="0"/>
              </a:rPr>
              <a:t>Muzeum Indyjskie znajduję się w Centralnej Kalkucie w Bengalu Zachodnim w Indiach. Jest dziewiątym najstarszym muzeum na świecie, najstarszym i największym muzeum w Indiach. Znajduję się tam Victoria Memorial </a:t>
            </a:r>
            <a:r>
              <a:rPr lang="pl-PL" sz="2000" dirty="0" smtClean="0">
                <a:latin typeface="72 Condensed" panose="020B0506030000000003" pitchFamily="34" charset="0"/>
                <a:cs typeface="72 Condensed" panose="020B0506030000000003" pitchFamily="34" charset="0"/>
              </a:rPr>
              <a:t>(pomnik Wiktorii) </a:t>
            </a:r>
            <a:r>
              <a:rPr lang="pl-PL" sz="2000" dirty="0">
                <a:latin typeface="72 Condensed" panose="020B0506030000000003" pitchFamily="34" charset="0"/>
                <a:cs typeface="72 Condensed" panose="020B0506030000000003" pitchFamily="34" charset="0"/>
              </a:rPr>
              <a:t>w postaci dużego marmurowego budynku na Majdanie w Centralnej Kalkucie. Został wybudowany w latach 1906-1921. Poświęcony jest pamięci królowej </a:t>
            </a:r>
            <a:r>
              <a:rPr lang="pl-PL" sz="2000" dirty="0" smtClean="0">
                <a:latin typeface="72 Condensed" panose="020B0506030000000003" pitchFamily="34" charset="0"/>
                <a:cs typeface="72 Condensed" panose="020B0506030000000003" pitchFamily="34" charset="0"/>
              </a:rPr>
              <a:t>Wiktorii </a:t>
            </a:r>
            <a:r>
              <a:rPr lang="pl-PL" sz="2000" dirty="0">
                <a:latin typeface="72 Condensed" panose="020B0506030000000003" pitchFamily="34" charset="0"/>
                <a:cs typeface="72 Condensed" panose="020B0506030000000003" pitchFamily="34" charset="0"/>
              </a:rPr>
              <a:t>cesarzowej Indii w latach 1876-1901. Jest też tam </a:t>
            </a:r>
            <a:r>
              <a:rPr lang="pl-PL" sz="2000" dirty="0" smtClean="0">
                <a:latin typeface="72 Condensed" panose="020B0506030000000003" pitchFamily="34" charset="0"/>
                <a:cs typeface="72 Condensed" panose="020B0506030000000003" pitchFamily="34" charset="0"/>
              </a:rPr>
              <a:t>most, </a:t>
            </a:r>
            <a:r>
              <a:rPr lang="pl-PL" sz="2000" dirty="0">
                <a:latin typeface="72 Condensed" panose="020B0506030000000003" pitchFamily="34" charset="0"/>
                <a:cs typeface="72 Condensed" panose="020B0506030000000003" pitchFamily="34" charset="0"/>
              </a:rPr>
              <a:t>który nazywa się Most Howrah. Jest to zrównoważony most wspornikowy nad rzeką Hooghly w Zachodnim Bengalu. Jest on znanym symbolem Kalkuty i Zachodniego Bengalu.</a:t>
            </a:r>
          </a:p>
        </p:txBody>
      </p:sp>
      <p:pic>
        <p:nvPicPr>
          <p:cNvPr id="4" name="Obraz 3">
            <a:extLst>
              <a:ext uri="{FF2B5EF4-FFF2-40B4-BE49-F238E27FC236}">
                <a16:creationId xmlns:a16="http://schemas.microsoft.com/office/drawing/2014/main" xmlns="" id="{FEA485D7-DDEB-44BD-9A0A-571358FB8A35}"/>
              </a:ext>
            </a:extLst>
          </p:cNvPr>
          <p:cNvPicPr>
            <a:picLocks noChangeAspect="1"/>
          </p:cNvPicPr>
          <p:nvPr/>
        </p:nvPicPr>
        <p:blipFill>
          <a:blip r:embed="rId2"/>
          <a:stretch>
            <a:fillRect/>
          </a:stretch>
        </p:blipFill>
        <p:spPr>
          <a:xfrm>
            <a:off x="7939412" y="4240035"/>
            <a:ext cx="4293464" cy="2617966"/>
          </a:xfrm>
          <a:prstGeom prst="rect">
            <a:avLst/>
          </a:prstGeom>
        </p:spPr>
      </p:pic>
      <p:pic>
        <p:nvPicPr>
          <p:cNvPr id="5" name="Obraz 4">
            <a:extLst>
              <a:ext uri="{FF2B5EF4-FFF2-40B4-BE49-F238E27FC236}">
                <a16:creationId xmlns:a16="http://schemas.microsoft.com/office/drawing/2014/main" xmlns="" id="{BBB46BE5-EDAD-4913-96E1-70906A8226D1}"/>
              </a:ext>
            </a:extLst>
          </p:cNvPr>
          <p:cNvPicPr>
            <a:picLocks noChangeAspect="1"/>
          </p:cNvPicPr>
          <p:nvPr/>
        </p:nvPicPr>
        <p:blipFill>
          <a:blip r:embed="rId3"/>
          <a:stretch>
            <a:fillRect/>
          </a:stretch>
        </p:blipFill>
        <p:spPr>
          <a:xfrm>
            <a:off x="8127760" y="2038080"/>
            <a:ext cx="4137747" cy="2068874"/>
          </a:xfrm>
          <a:prstGeom prst="rect">
            <a:avLst/>
          </a:prstGeom>
        </p:spPr>
      </p:pic>
      <p:pic>
        <p:nvPicPr>
          <p:cNvPr id="6" name="Obraz 5">
            <a:extLst>
              <a:ext uri="{FF2B5EF4-FFF2-40B4-BE49-F238E27FC236}">
                <a16:creationId xmlns:a16="http://schemas.microsoft.com/office/drawing/2014/main" xmlns="" id="{802B6966-B23E-42EE-8AD9-DD4B6C84827F}"/>
              </a:ext>
            </a:extLst>
          </p:cNvPr>
          <p:cNvPicPr>
            <a:picLocks noChangeAspect="1"/>
          </p:cNvPicPr>
          <p:nvPr/>
        </p:nvPicPr>
        <p:blipFill>
          <a:blip r:embed="rId4"/>
          <a:stretch>
            <a:fillRect/>
          </a:stretch>
        </p:blipFill>
        <p:spPr>
          <a:xfrm>
            <a:off x="8695765" y="3962"/>
            <a:ext cx="3496235" cy="1967578"/>
          </a:xfrm>
          <a:prstGeom prst="rect">
            <a:avLst/>
          </a:prstGeom>
        </p:spPr>
      </p:pic>
    </p:spTree>
    <p:extLst>
      <p:ext uri="{BB962C8B-B14F-4D97-AF65-F5344CB8AC3E}">
        <p14:creationId xmlns:p14="http://schemas.microsoft.com/office/powerpoint/2010/main" val="385397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54A4D69-F4D5-4408-9161-84DEEE3EE098}"/>
              </a:ext>
            </a:extLst>
          </p:cNvPr>
          <p:cNvSpPr>
            <a:spLocks noGrp="1"/>
          </p:cNvSpPr>
          <p:nvPr>
            <p:ph type="title"/>
          </p:nvPr>
        </p:nvSpPr>
        <p:spPr/>
        <p:txBody>
          <a:bodyPr/>
          <a:lstStyle/>
          <a:p>
            <a:r>
              <a:rPr lang="pl-PL" b="1" dirty="0"/>
              <a:t>Ciekawostki:</a:t>
            </a:r>
          </a:p>
        </p:txBody>
      </p:sp>
      <p:sp>
        <p:nvSpPr>
          <p:cNvPr id="3" name="pole tekstowe 2">
            <a:extLst>
              <a:ext uri="{FF2B5EF4-FFF2-40B4-BE49-F238E27FC236}">
                <a16:creationId xmlns:a16="http://schemas.microsoft.com/office/drawing/2014/main" xmlns="" id="{A1E5E803-2B5A-47EE-89B5-1913410D0D3D}"/>
              </a:ext>
            </a:extLst>
          </p:cNvPr>
          <p:cNvSpPr txBox="1"/>
          <p:nvPr/>
        </p:nvSpPr>
        <p:spPr>
          <a:xfrm>
            <a:off x="2592923" y="2294965"/>
            <a:ext cx="8911687" cy="3170099"/>
          </a:xfrm>
          <a:prstGeom prst="rect">
            <a:avLst/>
          </a:prstGeom>
          <a:noFill/>
        </p:spPr>
        <p:txBody>
          <a:bodyPr wrap="square" rtlCol="0">
            <a:spAutoFit/>
          </a:bodyPr>
          <a:lstStyle/>
          <a:p>
            <a:pPr marL="342900" indent="-342900">
              <a:buFont typeface="+mj-lt"/>
              <a:buAutoNum type="arabicPeriod"/>
            </a:pPr>
            <a:r>
              <a:rPr lang="pl-PL" sz="2000" dirty="0">
                <a:latin typeface="72 Condensed" panose="020B0506030000000003" pitchFamily="34" charset="0"/>
                <a:cs typeface="72 Condensed" panose="020B0506030000000003" pitchFamily="34" charset="0"/>
              </a:rPr>
              <a:t>Kolkata była pierwszym miastem w całych Indiach, które wprowadziło pociąg metra lub system masowego szybkiego tranzytu.</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Jest to jedno z największych miast Indii i jeden z jego głównych portów. Miasto znajduje się na wschodnim brzegu rzeki Hugli, niegdyś głównego kanału rzeki Ganges, około 154 km w górę rzeki od szczytu Zatoki Bengalskiej.</a:t>
            </a:r>
          </a:p>
          <a:p>
            <a:pPr marL="342900" indent="-342900">
              <a:buFont typeface="+mj-lt"/>
              <a:buAutoNum type="arabicPeriod"/>
            </a:pPr>
            <a:r>
              <a:rPr lang="pl-PL" sz="2000" dirty="0" smtClean="0">
                <a:latin typeface="72 Condensed" panose="020B0506030000000003" pitchFamily="34" charset="0"/>
                <a:cs typeface="72 Condensed" panose="020B0506030000000003" pitchFamily="34" charset="0"/>
              </a:rPr>
              <a:t>Most </a:t>
            </a:r>
            <a:r>
              <a:rPr lang="pl-PL" sz="2000" dirty="0">
                <a:latin typeface="72 Condensed" panose="020B0506030000000003" pitchFamily="34" charset="0"/>
                <a:cs typeface="72 Condensed" panose="020B0506030000000003" pitchFamily="34" charset="0"/>
              </a:rPr>
              <a:t>Howrah wydaje się być tożsamością miasta, ale czy wiedziałeś, że jest to jeden z największych mostów wspornikowych na świecie i największy most w kraju?</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Dla brytyjskich władców Kolkata, była najważniejszym miastem w Indiach. Była to również stolica Indii, a po Londynie – drugim najważniejszym miastem całego Imperium Brytyjskiego.</a:t>
            </a:r>
          </a:p>
        </p:txBody>
      </p:sp>
    </p:spTree>
    <p:extLst>
      <p:ext uri="{BB962C8B-B14F-4D97-AF65-F5344CB8AC3E}">
        <p14:creationId xmlns:p14="http://schemas.microsoft.com/office/powerpoint/2010/main" val="97991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1C2090B-9E64-4351-9E80-3E5C81CA15B9}"/>
              </a:ext>
            </a:extLst>
          </p:cNvPr>
          <p:cNvSpPr>
            <a:spLocks noGrp="1"/>
          </p:cNvSpPr>
          <p:nvPr>
            <p:ph type="title"/>
          </p:nvPr>
        </p:nvSpPr>
        <p:spPr/>
        <p:txBody>
          <a:bodyPr/>
          <a:lstStyle/>
          <a:p>
            <a:r>
              <a:rPr lang="pl-PL" b="1" dirty="0"/>
              <a:t>Środki lokomocyjne:</a:t>
            </a:r>
          </a:p>
        </p:txBody>
      </p:sp>
      <p:sp>
        <p:nvSpPr>
          <p:cNvPr id="3" name="pole tekstowe 2">
            <a:extLst>
              <a:ext uri="{FF2B5EF4-FFF2-40B4-BE49-F238E27FC236}">
                <a16:creationId xmlns:a16="http://schemas.microsoft.com/office/drawing/2014/main" xmlns="" id="{C24B1771-4675-490E-B860-7F165AFCA1FA}"/>
              </a:ext>
            </a:extLst>
          </p:cNvPr>
          <p:cNvSpPr txBox="1"/>
          <p:nvPr/>
        </p:nvSpPr>
        <p:spPr>
          <a:xfrm>
            <a:off x="2592924" y="1667435"/>
            <a:ext cx="8911687" cy="1323439"/>
          </a:xfrm>
          <a:prstGeom prst="rect">
            <a:avLst/>
          </a:prstGeom>
          <a:noFill/>
        </p:spPr>
        <p:txBody>
          <a:bodyPr wrap="square" rtlCol="0">
            <a:spAutoFit/>
          </a:bodyPr>
          <a:lstStyle/>
          <a:p>
            <a:r>
              <a:rPr lang="pl-PL" sz="2000" dirty="0">
                <a:latin typeface="72 Condensed" panose="020B0506030000000003" pitchFamily="34" charset="0"/>
                <a:cs typeface="72 Condensed" panose="020B0506030000000003" pitchFamily="34" charset="0"/>
              </a:rPr>
              <a:t>W Indach transport kolejowy odgrywa główną rolę w przewozach towarowych i osobowych. Jednak pociągiem nie da się wszędzie dojechać, więc drugim najczęściej wykorzystywanym transportem w Indiach jest transport drogowy. Z Kalkuty do Jokohamy można dostać się samolotem i statkiem.</a:t>
            </a:r>
          </a:p>
        </p:txBody>
      </p:sp>
    </p:spTree>
    <p:extLst>
      <p:ext uri="{BB962C8B-B14F-4D97-AF65-F5344CB8AC3E}">
        <p14:creationId xmlns:p14="http://schemas.microsoft.com/office/powerpoint/2010/main" val="59877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E2B773D-897B-4A66-A067-85CAF74D5FC8}"/>
              </a:ext>
            </a:extLst>
          </p:cNvPr>
          <p:cNvSpPr>
            <a:spLocks noGrp="1"/>
          </p:cNvSpPr>
          <p:nvPr>
            <p:ph type="title"/>
          </p:nvPr>
        </p:nvSpPr>
        <p:spPr/>
        <p:txBody>
          <a:bodyPr>
            <a:normAutofit/>
          </a:bodyPr>
          <a:lstStyle/>
          <a:p>
            <a:pPr algn="ctr"/>
            <a:r>
              <a:rPr lang="pl-PL" sz="2800" b="1" dirty="0">
                <a:latin typeface="72 Condensed" panose="020B0506030000000003" pitchFamily="34" charset="0"/>
                <a:cs typeface="72 Condensed" panose="020B0506030000000003" pitchFamily="34" charset="0"/>
              </a:rPr>
              <a:t>Jokohama</a:t>
            </a:r>
          </a:p>
        </p:txBody>
      </p:sp>
      <p:pic>
        <p:nvPicPr>
          <p:cNvPr id="7" name="Symbol zastępczy zawartości 6">
            <a:extLst>
              <a:ext uri="{FF2B5EF4-FFF2-40B4-BE49-F238E27FC236}">
                <a16:creationId xmlns:a16="http://schemas.microsoft.com/office/drawing/2014/main" xmlns="" id="{52BE3615-C38C-4B46-A95C-CC11093CC6F8}"/>
              </a:ext>
            </a:extLst>
          </p:cNvPr>
          <p:cNvPicPr>
            <a:picLocks noGrp="1" noChangeAspect="1"/>
          </p:cNvPicPr>
          <p:nvPr>
            <p:ph idx="1"/>
          </p:nvPr>
        </p:nvPicPr>
        <p:blipFill>
          <a:blip r:embed="rId2"/>
          <a:stretch>
            <a:fillRect/>
          </a:stretch>
        </p:blipFill>
        <p:spPr>
          <a:xfrm>
            <a:off x="6449829" y="1422400"/>
            <a:ext cx="5159465" cy="4552469"/>
          </a:xfrm>
        </p:spPr>
      </p:pic>
      <p:sp>
        <p:nvSpPr>
          <p:cNvPr id="4" name="Symbol zastępczy tekstu 3">
            <a:extLst>
              <a:ext uri="{FF2B5EF4-FFF2-40B4-BE49-F238E27FC236}">
                <a16:creationId xmlns:a16="http://schemas.microsoft.com/office/drawing/2014/main" xmlns="" id="{12DBAC80-821C-46F3-8C66-66CEB459E015}"/>
              </a:ext>
            </a:extLst>
          </p:cNvPr>
          <p:cNvSpPr>
            <a:spLocks noGrp="1"/>
          </p:cNvSpPr>
          <p:nvPr>
            <p:ph type="body" sz="half" idx="2"/>
          </p:nvPr>
        </p:nvSpPr>
        <p:spPr/>
        <p:txBody>
          <a:bodyPr>
            <a:normAutofit/>
          </a:bodyPr>
          <a:lstStyle/>
          <a:p>
            <a:r>
              <a:rPr lang="pl-PL" sz="1800" dirty="0">
                <a:solidFill>
                  <a:schemeClr val="tx1"/>
                </a:solidFill>
                <a:latin typeface="72 Condensed" panose="020B0506030000000003" pitchFamily="34" charset="0"/>
                <a:cs typeface="72 Condensed" panose="020B0506030000000003" pitchFamily="34" charset="0"/>
              </a:rPr>
              <a:t>Jokohama jest drugim największym miastem w Japonii. Największy port morski i jeden z większych ośrodków przemysłowych w kraju.</a:t>
            </a:r>
            <a:r>
              <a:rPr lang="pl-PL" sz="1800" dirty="0"/>
              <a:t> </a:t>
            </a:r>
            <a:r>
              <a:rPr lang="pl-PL" sz="1800" dirty="0">
                <a:solidFill>
                  <a:schemeClr val="tx1"/>
                </a:solidFill>
                <a:latin typeface="72 Condensed" panose="020B0506030000000003" pitchFamily="34" charset="0"/>
                <a:cs typeface="72 Condensed" panose="020B0506030000000003" pitchFamily="34" charset="0"/>
              </a:rPr>
              <a:t>Leży w środkowej części wyspy </a:t>
            </a:r>
            <a:r>
              <a:rPr lang="pl-PL" sz="1800" dirty="0" smtClean="0">
                <a:solidFill>
                  <a:schemeClr val="accent2">
                    <a:lumMod val="75000"/>
                  </a:schemeClr>
                </a:solidFill>
                <a:latin typeface="72 Condensed" panose="020B0506030000000003" pitchFamily="34" charset="0"/>
                <a:cs typeface="72 Condensed" panose="020B0506030000000003" pitchFamily="34" charset="0"/>
                <a:hlinkClick r:id="rId3" tooltip="Honsiu">
                  <a:extLst>
                    <a:ext uri="{A12FA001-AC4F-418D-AE19-62706E023703}">
                      <ahyp:hlinkClr xmlns:ahyp="http://schemas.microsoft.com/office/drawing/2018/hyperlinkcolor" xmlns="" val="tx"/>
                    </a:ext>
                  </a:extLst>
                </a:hlinkClick>
              </a:rPr>
              <a:t>Honsiu</a:t>
            </a:r>
            <a:r>
              <a:rPr lang="pl-PL" sz="1800" dirty="0" smtClean="0">
                <a:solidFill>
                  <a:schemeClr val="accent2">
                    <a:lumMod val="75000"/>
                  </a:schemeClr>
                </a:solidFill>
                <a:latin typeface="72 Condensed" panose="020B0506030000000003" pitchFamily="34" charset="0"/>
                <a:cs typeface="72 Condensed" panose="020B0506030000000003" pitchFamily="34" charset="0"/>
              </a:rPr>
              <a:t> </a:t>
            </a:r>
            <a:r>
              <a:rPr lang="pl-PL" sz="1800" dirty="0">
                <a:solidFill>
                  <a:schemeClr val="accent2">
                    <a:lumMod val="75000"/>
                  </a:schemeClr>
                </a:solidFill>
                <a:latin typeface="72 Condensed" panose="020B0506030000000003" pitchFamily="34" charset="0"/>
                <a:cs typeface="72 Condensed" panose="020B0506030000000003" pitchFamily="34" charset="0"/>
              </a:rPr>
              <a:t>w</a:t>
            </a:r>
            <a:r>
              <a:rPr lang="pl-PL" sz="1800" dirty="0"/>
              <a:t> </a:t>
            </a:r>
            <a:r>
              <a:rPr lang="pl-PL" sz="1800" dirty="0">
                <a:solidFill>
                  <a:schemeClr val="tx1"/>
                </a:solidFill>
                <a:latin typeface="72 Condensed" panose="020B0506030000000003" pitchFamily="34" charset="0"/>
                <a:cs typeface="72 Condensed" panose="020B0506030000000003" pitchFamily="34" charset="0"/>
              </a:rPr>
              <a:t>prefekturze </a:t>
            </a:r>
            <a:r>
              <a:rPr lang="pl-PL" sz="1800" dirty="0">
                <a:solidFill>
                  <a:schemeClr val="accent2">
                    <a:lumMod val="75000"/>
                  </a:schemeClr>
                </a:solidFill>
                <a:latin typeface="72 Condensed" panose="020B0506030000000003" pitchFamily="34" charset="0"/>
                <a:cs typeface="72 Condensed" panose="020B0506030000000003" pitchFamily="34" charset="0"/>
                <a:hlinkClick r:id="rId4" tooltip="Prefektura Kanagawa">
                  <a:extLst>
                    <a:ext uri="{A12FA001-AC4F-418D-AE19-62706E023703}">
                      <ahyp:hlinkClr xmlns:ahyp="http://schemas.microsoft.com/office/drawing/2018/hyperlinkcolor" xmlns="" val="tx"/>
                    </a:ext>
                  </a:extLst>
                </a:hlinkClick>
              </a:rPr>
              <a:t>Kanagawa</a:t>
            </a:r>
            <a:r>
              <a:rPr lang="pl-PL" sz="1800" dirty="0">
                <a:solidFill>
                  <a:schemeClr val="accent2">
                    <a:lumMod val="75000"/>
                  </a:schemeClr>
                </a:solidFill>
                <a:latin typeface="72 Condensed" panose="020B0506030000000003" pitchFamily="34" charset="0"/>
                <a:cs typeface="72 Condensed" panose="020B0506030000000003" pitchFamily="34" charset="0"/>
              </a:rPr>
              <a:t>, </a:t>
            </a:r>
            <a:r>
              <a:rPr lang="pl-PL" sz="1800" dirty="0">
                <a:solidFill>
                  <a:schemeClr val="tx1"/>
                </a:solidFill>
                <a:latin typeface="72 Condensed" panose="020B0506030000000003" pitchFamily="34" charset="0"/>
                <a:cs typeface="72 Condensed" panose="020B0506030000000003" pitchFamily="34" charset="0"/>
              </a:rPr>
              <a:t>której jest stolicą.</a:t>
            </a:r>
          </a:p>
        </p:txBody>
      </p:sp>
    </p:spTree>
    <p:extLst>
      <p:ext uri="{BB962C8B-B14F-4D97-AF65-F5344CB8AC3E}">
        <p14:creationId xmlns:p14="http://schemas.microsoft.com/office/powerpoint/2010/main" val="330943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A869471-EA08-46E5-A13C-8BFCB24E75B6}"/>
              </a:ext>
            </a:extLst>
          </p:cNvPr>
          <p:cNvSpPr>
            <a:spLocks noGrp="1"/>
          </p:cNvSpPr>
          <p:nvPr>
            <p:ph type="title"/>
          </p:nvPr>
        </p:nvSpPr>
        <p:spPr/>
        <p:txBody>
          <a:bodyPr/>
          <a:lstStyle/>
          <a:p>
            <a:r>
              <a:rPr lang="pl-PL" b="1" dirty="0"/>
              <a:t>Atrakcje:</a:t>
            </a:r>
          </a:p>
        </p:txBody>
      </p:sp>
      <p:sp>
        <p:nvSpPr>
          <p:cNvPr id="4" name="pole tekstowe 3">
            <a:extLst>
              <a:ext uri="{FF2B5EF4-FFF2-40B4-BE49-F238E27FC236}">
                <a16:creationId xmlns:a16="http://schemas.microsoft.com/office/drawing/2014/main" xmlns="" id="{8E4957EE-12C5-4B37-BC53-1B0F1A87D0A5}"/>
              </a:ext>
            </a:extLst>
          </p:cNvPr>
          <p:cNvSpPr txBox="1"/>
          <p:nvPr/>
        </p:nvSpPr>
        <p:spPr>
          <a:xfrm>
            <a:off x="1568825" y="1661832"/>
            <a:ext cx="4751294" cy="4708981"/>
          </a:xfrm>
          <a:prstGeom prst="rect">
            <a:avLst/>
          </a:prstGeom>
          <a:noFill/>
        </p:spPr>
        <p:txBody>
          <a:bodyPr wrap="square" rtlCol="0">
            <a:spAutoFit/>
          </a:bodyPr>
          <a:lstStyle/>
          <a:p>
            <a:r>
              <a:rPr lang="pl-PL" sz="2000" dirty="0">
                <a:latin typeface="72 Condensed" panose="020B0506030000000003" pitchFamily="34" charset="0"/>
                <a:cs typeface="72 Condensed" panose="020B0506030000000003" pitchFamily="34" charset="0"/>
              </a:rPr>
              <a:t>W Jokohamie znajduje się </a:t>
            </a:r>
            <a:r>
              <a:rPr lang="pl-PL" sz="2000" dirty="0" err="1">
                <a:latin typeface="72 Condensed" panose="020B0506030000000003" pitchFamily="34" charset="0"/>
                <a:cs typeface="72 Condensed" panose="020B0506030000000003" pitchFamily="34" charset="0"/>
              </a:rPr>
              <a:t>Sankeien</a:t>
            </a:r>
            <a:r>
              <a:rPr lang="pl-PL" sz="2000" dirty="0">
                <a:latin typeface="72 Condensed" panose="020B0506030000000003" pitchFamily="34" charset="0"/>
                <a:cs typeface="72 Condensed" panose="020B0506030000000003" pitchFamily="34" charset="0"/>
              </a:rPr>
              <a:t> </a:t>
            </a:r>
            <a:r>
              <a:rPr lang="pl-PL" sz="2000" dirty="0" smtClean="0">
                <a:latin typeface="72 Condensed" panose="020B0506030000000003" pitchFamily="34" charset="0"/>
                <a:cs typeface="72 Condensed" panose="020B0506030000000003" pitchFamily="34" charset="0"/>
              </a:rPr>
              <a:t>Garden, </a:t>
            </a:r>
            <a:r>
              <a:rPr lang="pl-PL" sz="2000" dirty="0">
                <a:latin typeface="72 Condensed" panose="020B0506030000000003" pitchFamily="34" charset="0"/>
                <a:cs typeface="72 Condensed" panose="020B0506030000000003" pitchFamily="34" charset="0"/>
              </a:rPr>
              <a:t>czyli tradycyjny ogród w stylu japońskim w Naka Ward. Został otwarty w 1906 </a:t>
            </a:r>
            <a:r>
              <a:rPr lang="pl-PL" sz="2000" dirty="0" smtClean="0">
                <a:latin typeface="72 Condensed" panose="020B0506030000000003" pitchFamily="34" charset="0"/>
                <a:cs typeface="72 Condensed" panose="020B0506030000000003" pitchFamily="34" charset="0"/>
              </a:rPr>
              <a:t>roku. </a:t>
            </a:r>
            <a:r>
              <a:rPr lang="pl-PL" sz="2000" dirty="0">
                <a:latin typeface="72 Condensed" panose="020B0506030000000003" pitchFamily="34" charset="0"/>
                <a:cs typeface="72 Condensed" panose="020B0506030000000003" pitchFamily="34" charset="0"/>
              </a:rPr>
              <a:t>Sankeien Garden został zaprojektowany i zbudowany przez Tomitaro Hara. Znajduję się tam Yokohama </a:t>
            </a:r>
            <a:r>
              <a:rPr lang="pl-PL" sz="2000" dirty="0" err="1">
                <a:latin typeface="72 Condensed" panose="020B0506030000000003" pitchFamily="34" charset="0"/>
                <a:cs typeface="72 Condensed" panose="020B0506030000000003" pitchFamily="34" charset="0"/>
              </a:rPr>
              <a:t>Landmark</a:t>
            </a:r>
            <a:r>
              <a:rPr lang="pl-PL" sz="2000" dirty="0">
                <a:latin typeface="72 Condensed" panose="020B0506030000000003" pitchFamily="34" charset="0"/>
                <a:cs typeface="72 Condensed" panose="020B0506030000000003" pitchFamily="34" charset="0"/>
              </a:rPr>
              <a:t> </a:t>
            </a:r>
            <a:r>
              <a:rPr lang="pl-PL" sz="2000" dirty="0" smtClean="0">
                <a:latin typeface="72 Condensed" panose="020B0506030000000003" pitchFamily="34" charset="0"/>
                <a:cs typeface="72 Condensed" panose="020B0506030000000003" pitchFamily="34" charset="0"/>
              </a:rPr>
              <a:t>Tower, </a:t>
            </a:r>
            <a:r>
              <a:rPr lang="pl-PL" sz="2000" dirty="0">
                <a:latin typeface="72 Condensed" panose="020B0506030000000003" pitchFamily="34" charset="0"/>
                <a:cs typeface="72 Condensed" panose="020B0506030000000003" pitchFamily="34" charset="0"/>
              </a:rPr>
              <a:t>to trzeci co do wysokości budynek i piąta co do wysokości konstrukcja w Japonii, mająca 296,3 m (972 stóp) wysokości. Dopóki ten wieżowiec nie został przekroczony przez Abeno Harukasa w 2014 roku, był najwyższym budynkiem w Japonii. Znajduję się on obok muzeum Sztuki w Jokohamie. Jest tam jeszcze  Park Yamashita to park publiczny w Naka Ward w Jokohamie w Japonii, słynący z widoków na nabrzeże portu w Jokohamie. </a:t>
            </a:r>
          </a:p>
        </p:txBody>
      </p:sp>
      <p:pic>
        <p:nvPicPr>
          <p:cNvPr id="5" name="Obraz 4">
            <a:extLst>
              <a:ext uri="{FF2B5EF4-FFF2-40B4-BE49-F238E27FC236}">
                <a16:creationId xmlns:a16="http://schemas.microsoft.com/office/drawing/2014/main" xmlns="" id="{49BFA9E9-4369-4503-9CE5-D80A689682DE}"/>
              </a:ext>
            </a:extLst>
          </p:cNvPr>
          <p:cNvPicPr>
            <a:picLocks noChangeAspect="1"/>
          </p:cNvPicPr>
          <p:nvPr/>
        </p:nvPicPr>
        <p:blipFill>
          <a:blip r:embed="rId2"/>
          <a:stretch>
            <a:fillRect/>
          </a:stretch>
        </p:blipFill>
        <p:spPr>
          <a:xfrm>
            <a:off x="8609295" y="4338282"/>
            <a:ext cx="3582706" cy="2519717"/>
          </a:xfrm>
          <a:prstGeom prst="rect">
            <a:avLst/>
          </a:prstGeom>
        </p:spPr>
      </p:pic>
      <p:pic>
        <p:nvPicPr>
          <p:cNvPr id="6" name="Obraz 5">
            <a:extLst>
              <a:ext uri="{FF2B5EF4-FFF2-40B4-BE49-F238E27FC236}">
                <a16:creationId xmlns:a16="http://schemas.microsoft.com/office/drawing/2014/main" xmlns="" id="{8E367FF2-3241-4C54-99F2-F6B5D9C750B7}"/>
              </a:ext>
            </a:extLst>
          </p:cNvPr>
          <p:cNvPicPr>
            <a:picLocks noChangeAspect="1"/>
          </p:cNvPicPr>
          <p:nvPr/>
        </p:nvPicPr>
        <p:blipFill>
          <a:blip r:embed="rId3"/>
          <a:stretch>
            <a:fillRect/>
          </a:stretch>
        </p:blipFill>
        <p:spPr>
          <a:xfrm>
            <a:off x="9484751" y="0"/>
            <a:ext cx="2707249" cy="4338283"/>
          </a:xfrm>
          <a:prstGeom prst="rect">
            <a:avLst/>
          </a:prstGeom>
        </p:spPr>
      </p:pic>
      <p:pic>
        <p:nvPicPr>
          <p:cNvPr id="7" name="Obraz 6">
            <a:extLst>
              <a:ext uri="{FF2B5EF4-FFF2-40B4-BE49-F238E27FC236}">
                <a16:creationId xmlns:a16="http://schemas.microsoft.com/office/drawing/2014/main" xmlns="" id="{B50CC807-26A4-4052-888F-0D7CAF80AE06}"/>
              </a:ext>
            </a:extLst>
          </p:cNvPr>
          <p:cNvPicPr>
            <a:picLocks noChangeAspect="1"/>
          </p:cNvPicPr>
          <p:nvPr/>
        </p:nvPicPr>
        <p:blipFill>
          <a:blip r:embed="rId4"/>
          <a:stretch>
            <a:fillRect/>
          </a:stretch>
        </p:blipFill>
        <p:spPr>
          <a:xfrm>
            <a:off x="6384209" y="1783976"/>
            <a:ext cx="3036451" cy="2429161"/>
          </a:xfrm>
          <a:prstGeom prst="rect">
            <a:avLst/>
          </a:prstGeom>
        </p:spPr>
      </p:pic>
    </p:spTree>
    <p:extLst>
      <p:ext uri="{BB962C8B-B14F-4D97-AF65-F5344CB8AC3E}">
        <p14:creationId xmlns:p14="http://schemas.microsoft.com/office/powerpoint/2010/main" val="407823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CFD405B-86DF-4340-B814-83629D507B14}"/>
              </a:ext>
            </a:extLst>
          </p:cNvPr>
          <p:cNvSpPr>
            <a:spLocks noGrp="1"/>
          </p:cNvSpPr>
          <p:nvPr>
            <p:ph type="title"/>
          </p:nvPr>
        </p:nvSpPr>
        <p:spPr>
          <a:xfrm>
            <a:off x="2589212" y="446088"/>
            <a:ext cx="3505199" cy="550863"/>
          </a:xfrm>
        </p:spPr>
        <p:txBody>
          <a:bodyPr>
            <a:normAutofit fontScale="90000"/>
          </a:bodyPr>
          <a:lstStyle/>
          <a:p>
            <a:pPr algn="ctr"/>
            <a:r>
              <a:rPr lang="pl-PL" sz="3200" b="1" dirty="0"/>
              <a:t>Londyn</a:t>
            </a:r>
          </a:p>
        </p:txBody>
      </p:sp>
      <p:pic>
        <p:nvPicPr>
          <p:cNvPr id="6" name="Symbol zastępczy zawartości 5">
            <a:extLst>
              <a:ext uri="{FF2B5EF4-FFF2-40B4-BE49-F238E27FC236}">
                <a16:creationId xmlns:a16="http://schemas.microsoft.com/office/drawing/2014/main" xmlns="" id="{8A5D10DB-E3EF-483D-9F99-221890217731}"/>
              </a:ext>
            </a:extLst>
          </p:cNvPr>
          <p:cNvPicPr>
            <a:picLocks noGrp="1" noChangeAspect="1"/>
          </p:cNvPicPr>
          <p:nvPr>
            <p:ph idx="1"/>
          </p:nvPr>
        </p:nvPicPr>
        <p:blipFill>
          <a:blip r:embed="rId2"/>
          <a:stretch>
            <a:fillRect/>
          </a:stretch>
        </p:blipFill>
        <p:spPr>
          <a:xfrm>
            <a:off x="6167718" y="1389529"/>
            <a:ext cx="5780271" cy="4804047"/>
          </a:xfrm>
        </p:spPr>
      </p:pic>
      <p:sp>
        <p:nvSpPr>
          <p:cNvPr id="4" name="Symbol zastępczy tekstu 3">
            <a:extLst>
              <a:ext uri="{FF2B5EF4-FFF2-40B4-BE49-F238E27FC236}">
                <a16:creationId xmlns:a16="http://schemas.microsoft.com/office/drawing/2014/main" xmlns="" id="{349D46FA-6D7C-4945-B7C7-2AC0AD2B3D1F}"/>
              </a:ext>
            </a:extLst>
          </p:cNvPr>
          <p:cNvSpPr>
            <a:spLocks noGrp="1"/>
          </p:cNvSpPr>
          <p:nvPr>
            <p:ph type="body" sz="half" idx="2"/>
          </p:nvPr>
        </p:nvSpPr>
        <p:spPr>
          <a:xfrm>
            <a:off x="2589212" y="1598613"/>
            <a:ext cx="3505199" cy="4972516"/>
          </a:xfrm>
        </p:spPr>
        <p:txBody>
          <a:bodyPr/>
          <a:lstStyle/>
          <a:p>
            <a:r>
              <a:rPr lang="pl-PL" sz="1800" dirty="0">
                <a:solidFill>
                  <a:schemeClr val="tx1"/>
                </a:solidFill>
                <a:latin typeface="72 Condensed" panose="020B0506030000000003" pitchFamily="34" charset="0"/>
                <a:cs typeface="72 Condensed" panose="020B0506030000000003" pitchFamily="34" charset="0"/>
              </a:rPr>
              <a:t>Londyn to stolica i największe miasto Anglii. Położone w południowo-wschodniej części </a:t>
            </a:r>
            <a:r>
              <a:rPr lang="pl-PL" sz="1800" dirty="0" smtClean="0">
                <a:solidFill>
                  <a:schemeClr val="tx1"/>
                </a:solidFill>
                <a:latin typeface="72 Condensed" panose="020B0506030000000003" pitchFamily="34" charset="0"/>
                <a:cs typeface="72 Condensed" panose="020B0506030000000003" pitchFamily="34" charset="0"/>
              </a:rPr>
              <a:t>kraju </a:t>
            </a:r>
            <a:r>
              <a:rPr lang="pl-PL" sz="1800" dirty="0">
                <a:solidFill>
                  <a:schemeClr val="tx1"/>
                </a:solidFill>
                <a:latin typeface="72 Condensed" panose="020B0506030000000003" pitchFamily="34" charset="0"/>
                <a:cs typeface="72 Condensed" panose="020B0506030000000003" pitchFamily="34" charset="0"/>
              </a:rPr>
              <a:t>nad </a:t>
            </a:r>
            <a:r>
              <a:rPr lang="pl-PL" sz="1800" dirty="0">
                <a:solidFill>
                  <a:schemeClr val="tx1"/>
                </a:solidFill>
                <a:latin typeface="72 Condensed" panose="020B0506030000000003" pitchFamily="34" charset="0"/>
                <a:cs typeface="72 Condensed" panose="020B0506030000000003" pitchFamily="34" charset="0"/>
                <a:hlinkClick r:id="rId3" tooltip="Tamiza">
                  <a:extLst>
                    <a:ext uri="{A12FA001-AC4F-418D-AE19-62706E023703}">
                      <ahyp:hlinkClr xmlns:ahyp="http://schemas.microsoft.com/office/drawing/2018/hyperlinkcolor" xmlns="" val="tx"/>
                    </a:ext>
                  </a:extLst>
                </a:hlinkClick>
              </a:rPr>
              <a:t>Tamizą</a:t>
            </a:r>
            <a:r>
              <a:rPr lang="pl-PL" sz="1800" dirty="0">
                <a:solidFill>
                  <a:schemeClr val="tx1"/>
                </a:solidFill>
                <a:latin typeface="72 Condensed" panose="020B0506030000000003" pitchFamily="34" charset="0"/>
                <a:cs typeface="72 Condensed" panose="020B0506030000000003" pitchFamily="34" charset="0"/>
              </a:rPr>
              <a:t>. Jednocześnie jest jednym z największych miast w Europie. </a:t>
            </a:r>
            <a:r>
              <a:rPr lang="pl-PL" sz="1800" dirty="0" smtClean="0">
                <a:solidFill>
                  <a:schemeClr val="tx1"/>
                </a:solidFill>
                <a:latin typeface="72 Condensed" panose="020B0506030000000003" pitchFamily="34" charset="0"/>
                <a:cs typeface="72 Condensed" panose="020B0506030000000003" pitchFamily="34" charset="0"/>
              </a:rPr>
              <a:t>Jego </a:t>
            </a:r>
            <a:r>
              <a:rPr lang="pl-PL" sz="1800" dirty="0">
                <a:solidFill>
                  <a:schemeClr val="tx1"/>
                </a:solidFill>
                <a:latin typeface="72 Condensed" panose="020B0506030000000003" pitchFamily="34" charset="0"/>
                <a:cs typeface="72 Condensed" panose="020B0506030000000003" pitchFamily="34" charset="0"/>
              </a:rPr>
              <a:t>populacja wynosi ok. 8,982 mln, na obszarze 1572 km². </a:t>
            </a:r>
            <a:r>
              <a:rPr lang="pl-PL" sz="1800" dirty="0" smtClean="0">
                <a:solidFill>
                  <a:schemeClr val="tx1"/>
                </a:solidFill>
                <a:latin typeface="72 Condensed" panose="020B0506030000000003" pitchFamily="34" charset="0"/>
                <a:cs typeface="72 Condensed" panose="020B0506030000000003" pitchFamily="34" charset="0"/>
              </a:rPr>
              <a:t>Około </a:t>
            </a:r>
            <a:r>
              <a:rPr lang="pl-PL" sz="1800" dirty="0">
                <a:solidFill>
                  <a:schemeClr val="tx1"/>
                </a:solidFill>
                <a:latin typeface="72 Condensed" panose="020B0506030000000003" pitchFamily="34" charset="0"/>
                <a:cs typeface="72 Condensed" panose="020B0506030000000003" pitchFamily="34" charset="0"/>
              </a:rPr>
              <a:t>20% mieszkańców pochodzi z </a:t>
            </a:r>
            <a:r>
              <a:rPr lang="pl-PL" sz="1800" dirty="0">
                <a:solidFill>
                  <a:schemeClr val="tx1"/>
                </a:solidFill>
                <a:latin typeface="72 Condensed" panose="020B0506030000000003" pitchFamily="34" charset="0"/>
                <a:cs typeface="72 Condensed" panose="020B0506030000000003" pitchFamily="34" charset="0"/>
                <a:hlinkClick r:id="rId4" tooltip="Azja">
                  <a:extLst>
                    <a:ext uri="{A12FA001-AC4F-418D-AE19-62706E023703}">
                      <ahyp:hlinkClr xmlns:ahyp="http://schemas.microsoft.com/office/drawing/2018/hyperlinkcolor" xmlns="" val="tx"/>
                    </a:ext>
                  </a:extLst>
                </a:hlinkClick>
              </a:rPr>
              <a:t>Azji</a:t>
            </a:r>
            <a:r>
              <a:rPr lang="pl-PL" sz="1800" dirty="0">
                <a:solidFill>
                  <a:schemeClr val="tx1"/>
                </a:solidFill>
                <a:latin typeface="72 Condensed" panose="020B0506030000000003" pitchFamily="34" charset="0"/>
                <a:cs typeface="72 Condensed" panose="020B0506030000000003" pitchFamily="34" charset="0"/>
              </a:rPr>
              <a:t>, </a:t>
            </a:r>
            <a:r>
              <a:rPr lang="pl-PL" sz="1800" dirty="0">
                <a:solidFill>
                  <a:schemeClr val="tx1"/>
                </a:solidFill>
                <a:latin typeface="72 Condensed" panose="020B0506030000000003" pitchFamily="34" charset="0"/>
                <a:cs typeface="72 Condensed" panose="020B0506030000000003" pitchFamily="34" charset="0"/>
                <a:hlinkClick r:id="rId5" tooltip="Afryka">
                  <a:extLst>
                    <a:ext uri="{A12FA001-AC4F-418D-AE19-62706E023703}">
                      <ahyp:hlinkClr xmlns:ahyp="http://schemas.microsoft.com/office/drawing/2018/hyperlinkcolor" xmlns="" val="tx"/>
                    </a:ext>
                  </a:extLst>
                </a:hlinkClick>
              </a:rPr>
              <a:t>Afryki</a:t>
            </a:r>
            <a:r>
              <a:rPr lang="pl-PL" sz="1800" dirty="0">
                <a:solidFill>
                  <a:schemeClr val="tx1"/>
                </a:solidFill>
                <a:latin typeface="72 Condensed" panose="020B0506030000000003" pitchFamily="34" charset="0"/>
                <a:cs typeface="72 Condensed" panose="020B0506030000000003" pitchFamily="34" charset="0"/>
              </a:rPr>
              <a:t> i </a:t>
            </a:r>
            <a:r>
              <a:rPr lang="pl-PL" sz="1800" dirty="0">
                <a:solidFill>
                  <a:schemeClr val="tx1"/>
                </a:solidFill>
                <a:latin typeface="72 Condensed" panose="020B0506030000000003" pitchFamily="34" charset="0"/>
                <a:cs typeface="72 Condensed" panose="020B0506030000000003" pitchFamily="34" charset="0"/>
                <a:hlinkClick r:id="rId6" tooltip="Karaiby">
                  <a:extLst>
                    <a:ext uri="{A12FA001-AC4F-418D-AE19-62706E023703}">
                      <ahyp:hlinkClr xmlns:ahyp="http://schemas.microsoft.com/office/drawing/2018/hyperlinkcolor" xmlns="" val="tx"/>
                    </a:ext>
                  </a:extLst>
                </a:hlinkClick>
              </a:rPr>
              <a:t>Karaibów</a:t>
            </a:r>
            <a:r>
              <a:rPr lang="pl-PL" sz="1800" dirty="0">
                <a:solidFill>
                  <a:schemeClr val="tx1"/>
                </a:solidFill>
                <a:latin typeface="72 Condensed" panose="020B0506030000000003" pitchFamily="34" charset="0"/>
                <a:cs typeface="72 Condensed" panose="020B0506030000000003" pitchFamily="34" charset="0"/>
              </a:rPr>
              <a:t>. Współczesny Londyn jest drugim pod względem wielkości centrum finansowym świata.</a:t>
            </a:r>
          </a:p>
          <a:p>
            <a:endParaRPr lang="pl-PL" sz="1800" dirty="0">
              <a:solidFill>
                <a:schemeClr val="tx1"/>
              </a:solidFill>
              <a:latin typeface="72 Condensed" panose="020B0506030000000003" pitchFamily="34" charset="0"/>
              <a:cs typeface="72 Condensed" panose="020B0506030000000003" pitchFamily="34" charset="0"/>
            </a:endParaRPr>
          </a:p>
        </p:txBody>
      </p:sp>
    </p:spTree>
    <p:extLst>
      <p:ext uri="{BB962C8B-B14F-4D97-AF65-F5344CB8AC3E}">
        <p14:creationId xmlns:p14="http://schemas.microsoft.com/office/powerpoint/2010/main" val="6211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8A90019-011F-4E0A-A154-8B5ECB6B923F}"/>
              </a:ext>
            </a:extLst>
          </p:cNvPr>
          <p:cNvSpPr>
            <a:spLocks noGrp="1"/>
          </p:cNvSpPr>
          <p:nvPr>
            <p:ph type="title"/>
          </p:nvPr>
        </p:nvSpPr>
        <p:spPr/>
        <p:txBody>
          <a:bodyPr/>
          <a:lstStyle/>
          <a:p>
            <a:r>
              <a:rPr lang="pl-PL" b="1" dirty="0"/>
              <a:t>Ciekawostki:</a:t>
            </a:r>
          </a:p>
        </p:txBody>
      </p:sp>
      <p:sp>
        <p:nvSpPr>
          <p:cNvPr id="3" name="pole tekstowe 2">
            <a:extLst>
              <a:ext uri="{FF2B5EF4-FFF2-40B4-BE49-F238E27FC236}">
                <a16:creationId xmlns:a16="http://schemas.microsoft.com/office/drawing/2014/main" xmlns="" id="{22D21EE9-D3CE-401B-876D-1EAC11ACEA07}"/>
              </a:ext>
            </a:extLst>
          </p:cNvPr>
          <p:cNvSpPr txBox="1"/>
          <p:nvPr/>
        </p:nvSpPr>
        <p:spPr>
          <a:xfrm>
            <a:off x="2592924" y="1905000"/>
            <a:ext cx="8911687" cy="4401205"/>
          </a:xfrm>
          <a:prstGeom prst="rect">
            <a:avLst/>
          </a:prstGeom>
          <a:noFill/>
        </p:spPr>
        <p:txBody>
          <a:bodyPr wrap="square" rtlCol="0">
            <a:spAutoFit/>
          </a:bodyPr>
          <a:lstStyle/>
          <a:p>
            <a:pPr marL="342900" indent="-342900">
              <a:buFont typeface="+mj-lt"/>
              <a:buAutoNum type="arabicPeriod"/>
            </a:pPr>
            <a:r>
              <a:rPr lang="pl-PL" sz="2000" dirty="0">
                <a:latin typeface="72 Condensed" panose="020B0506030000000003" pitchFamily="34" charset="0"/>
                <a:cs typeface="72 Condensed" panose="020B0506030000000003" pitchFamily="34" charset="0"/>
              </a:rPr>
              <a:t>Jokohama to drugie, co do wielkości miasto w Japonii. Jest także największym portem morskim w tym kraju.</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Atrakcje turystyczne: Chinatown, Landmark Tower, muzeum kufli piwnych, muzeum </a:t>
            </a:r>
            <a:r>
              <a:rPr lang="pl-PL" sz="2000" dirty="0" smtClean="0">
                <a:latin typeface="72 Condensed" panose="020B0506030000000003" pitchFamily="34" charset="0"/>
                <a:cs typeface="72 Condensed" panose="020B0506030000000003" pitchFamily="34" charset="0"/>
              </a:rPr>
              <a:t>jedwabiu.</a:t>
            </a:r>
            <a:endParaRPr lang="pl-PL" sz="2000" dirty="0">
              <a:latin typeface="72 Condensed" panose="020B0506030000000003" pitchFamily="34" charset="0"/>
              <a:cs typeface="72 Condensed" panose="020B0506030000000003" pitchFamily="34" charset="0"/>
            </a:endParaRP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Jokohama jest często wybieranym kierunkiem na tanie loty do </a:t>
            </a:r>
            <a:r>
              <a:rPr lang="pl-PL" sz="2000" dirty="0" smtClean="0">
                <a:latin typeface="72 Condensed" panose="020B0506030000000003" pitchFamily="34" charset="0"/>
                <a:cs typeface="72 Condensed" panose="020B0506030000000003" pitchFamily="34" charset="0"/>
              </a:rPr>
              <a:t>Japonii - nie </a:t>
            </a:r>
            <a:r>
              <a:rPr lang="pl-PL" sz="2000" dirty="0">
                <a:latin typeface="72 Condensed" panose="020B0506030000000003" pitchFamily="34" charset="0"/>
                <a:cs typeface="72 Condensed" panose="020B0506030000000003" pitchFamily="34" charset="0"/>
              </a:rPr>
              <a:t>bez przyczyny </a:t>
            </a:r>
            <a:r>
              <a:rPr lang="pl-PL" sz="2000" dirty="0" smtClean="0">
                <a:latin typeface="72 Condensed" panose="020B0506030000000003" pitchFamily="34" charset="0"/>
                <a:cs typeface="72 Condensed" panose="020B0506030000000003" pitchFamily="34" charset="0"/>
              </a:rPr>
              <a:t>zresztą. </a:t>
            </a:r>
            <a:r>
              <a:rPr lang="pl-PL" sz="2000" dirty="0">
                <a:latin typeface="72 Condensed" panose="020B0506030000000003" pitchFamily="34" charset="0"/>
                <a:cs typeface="72 Condensed" panose="020B0506030000000003" pitchFamily="34" charset="0"/>
              </a:rPr>
              <a:t>Jest to miasto ładne, w porównaniu z pobliskim </a:t>
            </a:r>
            <a:r>
              <a:rPr lang="pl-PL" sz="2000" dirty="0" smtClean="0">
                <a:latin typeface="72 Condensed" panose="020B0506030000000003" pitchFamily="34" charset="0"/>
                <a:cs typeface="72 Condensed" panose="020B0506030000000003" pitchFamily="34" charset="0"/>
              </a:rPr>
              <a:t>Tokio </a:t>
            </a:r>
            <a:r>
              <a:rPr lang="pl-PL" sz="2000" dirty="0">
                <a:latin typeface="72 Condensed" panose="020B0506030000000003" pitchFamily="34" charset="0"/>
                <a:cs typeface="72 Condensed" panose="020B0506030000000003" pitchFamily="34" charset="0"/>
              </a:rPr>
              <a:t>znacznie bardziej przestronne i co nie bez znaczenia znacznie tańsze.</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Jokohama powstała w 1858 roku po połączeniu dwóch wiosek: Jokohamy i </a:t>
            </a:r>
            <a:r>
              <a:rPr lang="pl-PL" sz="2000" dirty="0" err="1">
                <a:latin typeface="72 Condensed" panose="020B0506030000000003" pitchFamily="34" charset="0"/>
                <a:cs typeface="72 Condensed" panose="020B0506030000000003" pitchFamily="34" charset="0"/>
              </a:rPr>
              <a:t>Kanagawy</a:t>
            </a:r>
            <a:r>
              <a:rPr lang="pl-PL" sz="2000" dirty="0">
                <a:latin typeface="72 Condensed" panose="020B0506030000000003" pitchFamily="34" charset="0"/>
                <a:cs typeface="72 Condensed" panose="020B0506030000000003" pitchFamily="34" charset="0"/>
              </a:rPr>
              <a:t>.</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1 września 1923 roku potężne trzęsienie ziemi zabiło około 20 000 mieszkańców Jokohamy. Zniszczonych zostało ponad 60 000 budynków. Odbudowa miasta trwała do końca 1929 roku.</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 W Jokohamie są 42 muzea.</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 Jokohamę odwiedza rocznie ponad 45 000 000 </a:t>
            </a:r>
            <a:r>
              <a:rPr lang="pl-PL" sz="2000" dirty="0" smtClean="0">
                <a:latin typeface="72 Condensed" panose="020B0506030000000003" pitchFamily="34" charset="0"/>
                <a:cs typeface="72 Condensed" panose="020B0506030000000003" pitchFamily="34" charset="0"/>
              </a:rPr>
              <a:t>turystów.</a:t>
            </a:r>
            <a:endParaRPr lang="pl-PL" sz="2000" dirty="0">
              <a:latin typeface="72 Condensed" panose="020B0506030000000003" pitchFamily="34" charset="0"/>
              <a:cs typeface="72 Condensed" panose="020B0506030000000003" pitchFamily="34" charset="0"/>
            </a:endParaRPr>
          </a:p>
          <a:p>
            <a:pPr marL="342900" indent="-342900">
              <a:buFont typeface="+mj-lt"/>
              <a:buAutoNum type="arabicPeriod"/>
            </a:pPr>
            <a:endParaRPr lang="pl-PL" sz="2000" dirty="0">
              <a:latin typeface="72 Condensed" panose="020B0506030000000003" pitchFamily="34" charset="0"/>
              <a:cs typeface="72 Condensed" panose="020B0506030000000003" pitchFamily="34" charset="0"/>
            </a:endParaRPr>
          </a:p>
        </p:txBody>
      </p:sp>
    </p:spTree>
    <p:extLst>
      <p:ext uri="{BB962C8B-B14F-4D97-AF65-F5344CB8AC3E}">
        <p14:creationId xmlns:p14="http://schemas.microsoft.com/office/powerpoint/2010/main" val="220172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53B3128-5746-48CC-8749-D8DA1628F2F8}"/>
              </a:ext>
            </a:extLst>
          </p:cNvPr>
          <p:cNvSpPr>
            <a:spLocks noGrp="1"/>
          </p:cNvSpPr>
          <p:nvPr>
            <p:ph type="title"/>
          </p:nvPr>
        </p:nvSpPr>
        <p:spPr/>
        <p:txBody>
          <a:bodyPr/>
          <a:lstStyle/>
          <a:p>
            <a:r>
              <a:rPr lang="pl-PL" b="1" dirty="0">
                <a:latin typeface="+mn-lt"/>
              </a:rPr>
              <a:t>Środki lokomocyjne:</a:t>
            </a:r>
          </a:p>
        </p:txBody>
      </p:sp>
      <p:sp>
        <p:nvSpPr>
          <p:cNvPr id="3" name="pole tekstowe 2">
            <a:extLst>
              <a:ext uri="{FF2B5EF4-FFF2-40B4-BE49-F238E27FC236}">
                <a16:creationId xmlns:a16="http://schemas.microsoft.com/office/drawing/2014/main" xmlns="" id="{321D4D10-0EAB-4145-BF5D-5C2B087E2DFC}"/>
              </a:ext>
            </a:extLst>
          </p:cNvPr>
          <p:cNvSpPr txBox="1"/>
          <p:nvPr/>
        </p:nvSpPr>
        <p:spPr>
          <a:xfrm>
            <a:off x="2592924" y="2088776"/>
            <a:ext cx="8911687" cy="707886"/>
          </a:xfrm>
          <a:prstGeom prst="rect">
            <a:avLst/>
          </a:prstGeom>
          <a:noFill/>
        </p:spPr>
        <p:txBody>
          <a:bodyPr wrap="square" rtlCol="0">
            <a:spAutoFit/>
          </a:bodyPr>
          <a:lstStyle/>
          <a:p>
            <a:r>
              <a:rPr lang="pl-PL" sz="2000" dirty="0">
                <a:latin typeface="72 Condensed" panose="020B0506030000000003" pitchFamily="34" charset="0"/>
                <a:cs typeface="72 Condensed" panose="020B0506030000000003" pitchFamily="34" charset="0"/>
              </a:rPr>
              <a:t>Żeby dostać się do San Francisco z Jokohamy można popłynąć statkiem, polecieć samolotem.</a:t>
            </a:r>
          </a:p>
        </p:txBody>
      </p:sp>
    </p:spTree>
    <p:extLst>
      <p:ext uri="{BB962C8B-B14F-4D97-AF65-F5344CB8AC3E}">
        <p14:creationId xmlns:p14="http://schemas.microsoft.com/office/powerpoint/2010/main" val="2809032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F0876FA-D857-4F42-B00D-4266AC95F079}"/>
              </a:ext>
            </a:extLst>
          </p:cNvPr>
          <p:cNvSpPr>
            <a:spLocks noGrp="1"/>
          </p:cNvSpPr>
          <p:nvPr>
            <p:ph type="title"/>
          </p:nvPr>
        </p:nvSpPr>
        <p:spPr/>
        <p:txBody>
          <a:bodyPr/>
          <a:lstStyle/>
          <a:p>
            <a:pPr algn="ctr"/>
            <a:r>
              <a:rPr lang="pl-PL" dirty="0"/>
              <a:t> </a:t>
            </a:r>
            <a:r>
              <a:rPr lang="pl-PL" sz="2800" b="1" dirty="0"/>
              <a:t>San Francisco</a:t>
            </a:r>
            <a:endParaRPr lang="pl-PL" dirty="0"/>
          </a:p>
        </p:txBody>
      </p:sp>
      <p:pic>
        <p:nvPicPr>
          <p:cNvPr id="6" name="Symbol zastępczy zawartości 5">
            <a:extLst>
              <a:ext uri="{FF2B5EF4-FFF2-40B4-BE49-F238E27FC236}">
                <a16:creationId xmlns:a16="http://schemas.microsoft.com/office/drawing/2014/main" xmlns="" id="{8F268E5A-0415-4B98-80AC-3ED46772A5A8}"/>
              </a:ext>
            </a:extLst>
          </p:cNvPr>
          <p:cNvPicPr>
            <a:picLocks noGrp="1" noChangeAspect="1"/>
          </p:cNvPicPr>
          <p:nvPr>
            <p:ph idx="1"/>
          </p:nvPr>
        </p:nvPicPr>
        <p:blipFill>
          <a:blip r:embed="rId2"/>
          <a:stretch>
            <a:fillRect/>
          </a:stretch>
        </p:blipFill>
        <p:spPr>
          <a:xfrm>
            <a:off x="6170612" y="1422400"/>
            <a:ext cx="5868987" cy="4152308"/>
          </a:xfrm>
        </p:spPr>
      </p:pic>
      <p:sp>
        <p:nvSpPr>
          <p:cNvPr id="4" name="Symbol zastępczy tekstu 3">
            <a:extLst>
              <a:ext uri="{FF2B5EF4-FFF2-40B4-BE49-F238E27FC236}">
                <a16:creationId xmlns:a16="http://schemas.microsoft.com/office/drawing/2014/main" xmlns="" id="{FC0D9C50-D979-453E-B3E5-E1A09D953281}"/>
              </a:ext>
            </a:extLst>
          </p:cNvPr>
          <p:cNvSpPr>
            <a:spLocks noGrp="1"/>
          </p:cNvSpPr>
          <p:nvPr>
            <p:ph type="body" sz="half" idx="2"/>
          </p:nvPr>
        </p:nvSpPr>
        <p:spPr/>
        <p:txBody>
          <a:bodyPr>
            <a:normAutofit/>
          </a:bodyPr>
          <a:lstStyle/>
          <a:p>
            <a:r>
              <a:rPr lang="pl-PL" sz="1800" dirty="0">
                <a:solidFill>
                  <a:schemeClr val="tx1"/>
                </a:solidFill>
                <a:latin typeface="72 Condensed" panose="020B0506030000000003" pitchFamily="34" charset="0"/>
                <a:cs typeface="72 Condensed" panose="020B0506030000000003" pitchFamily="34" charset="0"/>
              </a:rPr>
              <a:t>Miasto i </a:t>
            </a:r>
            <a:r>
              <a:rPr lang="pl-PL" sz="1800" dirty="0">
                <a:solidFill>
                  <a:schemeClr val="accent2">
                    <a:lumMod val="75000"/>
                  </a:schemeClr>
                </a:solidFill>
                <a:latin typeface="72 Condensed" panose="020B0506030000000003" pitchFamily="34" charset="0"/>
                <a:cs typeface="72 Condensed" panose="020B0506030000000003" pitchFamily="34" charset="0"/>
                <a:hlinkClick r:id="rId3" tooltip="Hrabstwo">
                  <a:extLst>
                    <a:ext uri="{A12FA001-AC4F-418D-AE19-62706E023703}">
                      <ahyp:hlinkClr xmlns:ahyp="http://schemas.microsoft.com/office/drawing/2018/hyperlinkcolor" xmlns="" val="tx"/>
                    </a:ext>
                  </a:extLst>
                </a:hlinkClick>
              </a:rPr>
              <a:t>hrabstwo</a:t>
            </a:r>
            <a:r>
              <a:rPr lang="pl-PL" sz="1800" dirty="0">
                <a:solidFill>
                  <a:schemeClr val="accent2">
                    <a:lumMod val="75000"/>
                  </a:schemeClr>
                </a:solidFill>
                <a:latin typeface="72 Condensed" panose="020B0506030000000003" pitchFamily="34" charset="0"/>
                <a:cs typeface="72 Condensed" panose="020B0506030000000003" pitchFamily="34" charset="0"/>
              </a:rPr>
              <a:t> </a:t>
            </a:r>
            <a:r>
              <a:rPr lang="pl-PL" sz="1800" dirty="0">
                <a:solidFill>
                  <a:schemeClr val="tx1"/>
                </a:solidFill>
                <a:latin typeface="72 Condensed" panose="020B0506030000000003" pitchFamily="34" charset="0"/>
                <a:cs typeface="72 Condensed" panose="020B0506030000000003" pitchFamily="34" charset="0"/>
              </a:rPr>
              <a:t>w stanie </a:t>
            </a:r>
            <a:r>
              <a:rPr lang="pl-PL" sz="1800" dirty="0">
                <a:solidFill>
                  <a:schemeClr val="accent2">
                    <a:lumMod val="75000"/>
                  </a:schemeClr>
                </a:solidFill>
                <a:latin typeface="72 Condensed" panose="020B0506030000000003" pitchFamily="34" charset="0"/>
                <a:cs typeface="72 Condensed" panose="020B0506030000000003" pitchFamily="34" charset="0"/>
                <a:hlinkClick r:id="rId4" tooltip="Kalifornia">
                  <a:extLst>
                    <a:ext uri="{A12FA001-AC4F-418D-AE19-62706E023703}">
                      <ahyp:hlinkClr xmlns:ahyp="http://schemas.microsoft.com/office/drawing/2018/hyperlinkcolor" xmlns="" val="tx"/>
                    </a:ext>
                  </a:extLst>
                </a:hlinkClick>
              </a:rPr>
              <a:t>Kalifornia</a:t>
            </a:r>
            <a:r>
              <a:rPr lang="pl-PL" sz="1800" dirty="0">
                <a:solidFill>
                  <a:schemeClr val="tx1"/>
                </a:solidFill>
                <a:latin typeface="72 Condensed" panose="020B0506030000000003" pitchFamily="34" charset="0"/>
                <a:cs typeface="72 Condensed" panose="020B0506030000000003" pitchFamily="34" charset="0"/>
              </a:rPr>
              <a:t> w Stanach Zjednoczonych. Otoczonym przez </a:t>
            </a:r>
            <a:r>
              <a:rPr lang="pl-PL" sz="1800" dirty="0">
                <a:solidFill>
                  <a:schemeClr val="accent2">
                    <a:lumMod val="75000"/>
                  </a:schemeClr>
                </a:solidFill>
                <a:latin typeface="72 Condensed" panose="020B0506030000000003" pitchFamily="34" charset="0"/>
                <a:cs typeface="72 Condensed" panose="020B0506030000000003" pitchFamily="34" charset="0"/>
                <a:hlinkClick r:id="rId5" tooltip="Ocean Spokojny">
                  <a:extLst>
                    <a:ext uri="{A12FA001-AC4F-418D-AE19-62706E023703}">
                      <ahyp:hlinkClr xmlns:ahyp="http://schemas.microsoft.com/office/drawing/2018/hyperlinkcolor" xmlns="" val="tx"/>
                    </a:ext>
                  </a:extLst>
                </a:hlinkClick>
              </a:rPr>
              <a:t>Ocean Spokojny</a:t>
            </a:r>
            <a:r>
              <a:rPr lang="pl-PL" sz="1800" dirty="0">
                <a:solidFill>
                  <a:schemeClr val="accent2">
                    <a:lumMod val="75000"/>
                  </a:schemeClr>
                </a:solidFill>
                <a:latin typeface="72 Condensed" panose="020B0506030000000003" pitchFamily="34" charset="0"/>
                <a:cs typeface="72 Condensed" panose="020B0506030000000003" pitchFamily="34" charset="0"/>
              </a:rPr>
              <a:t> </a:t>
            </a:r>
            <a:r>
              <a:rPr lang="pl-PL" sz="1800" dirty="0">
                <a:solidFill>
                  <a:schemeClr val="tx1"/>
                </a:solidFill>
                <a:latin typeface="72 Condensed" panose="020B0506030000000003" pitchFamily="34" charset="0"/>
                <a:cs typeface="72 Condensed" panose="020B0506030000000003" pitchFamily="34" charset="0"/>
              </a:rPr>
              <a:t>na zachodzie, </a:t>
            </a:r>
            <a:r>
              <a:rPr lang="pl-PL" sz="1800" dirty="0">
                <a:solidFill>
                  <a:schemeClr val="accent2">
                    <a:lumMod val="75000"/>
                  </a:schemeClr>
                </a:solidFill>
                <a:latin typeface="72 Condensed" panose="020B0506030000000003" pitchFamily="34" charset="0"/>
                <a:cs typeface="72 Condensed" panose="020B0506030000000003" pitchFamily="34" charset="0"/>
                <a:hlinkClick r:id="rId6" tooltip="Zatoka San Francisco">
                  <a:extLst>
                    <a:ext uri="{A12FA001-AC4F-418D-AE19-62706E023703}">
                      <ahyp:hlinkClr xmlns:ahyp="http://schemas.microsoft.com/office/drawing/2018/hyperlinkcolor" xmlns="" val="tx"/>
                    </a:ext>
                  </a:extLst>
                </a:hlinkClick>
              </a:rPr>
              <a:t>zatokę San Francisco</a:t>
            </a:r>
            <a:r>
              <a:rPr lang="pl-PL" sz="1800" dirty="0">
                <a:solidFill>
                  <a:schemeClr val="accent2">
                    <a:lumMod val="75000"/>
                  </a:schemeClr>
                </a:solidFill>
                <a:latin typeface="72 Condensed" panose="020B0506030000000003" pitchFamily="34" charset="0"/>
                <a:cs typeface="72 Condensed" panose="020B0506030000000003" pitchFamily="34" charset="0"/>
              </a:rPr>
              <a:t> </a:t>
            </a:r>
            <a:r>
              <a:rPr lang="pl-PL" sz="1800" dirty="0">
                <a:solidFill>
                  <a:schemeClr val="tx1"/>
                </a:solidFill>
                <a:latin typeface="72 Condensed" panose="020B0506030000000003" pitchFamily="34" charset="0"/>
                <a:cs typeface="72 Condensed" panose="020B0506030000000003" pitchFamily="34" charset="0"/>
              </a:rPr>
              <a:t>na wschodzie i cieśninę </a:t>
            </a:r>
            <a:r>
              <a:rPr lang="pl-PL" sz="1800" dirty="0">
                <a:solidFill>
                  <a:schemeClr val="accent2">
                    <a:lumMod val="75000"/>
                  </a:schemeClr>
                </a:solidFill>
                <a:latin typeface="72 Condensed" panose="020B0506030000000003" pitchFamily="34" charset="0"/>
                <a:cs typeface="72 Condensed" panose="020B0506030000000003" pitchFamily="34" charset="0"/>
                <a:hlinkClick r:id="rId7" tooltip="Golden Gate">
                  <a:extLst>
                    <a:ext uri="{A12FA001-AC4F-418D-AE19-62706E023703}">
                      <ahyp:hlinkClr xmlns:ahyp="http://schemas.microsoft.com/office/drawing/2018/hyperlinkcolor" xmlns="" val="tx"/>
                    </a:ext>
                  </a:extLst>
                </a:hlinkClick>
              </a:rPr>
              <a:t>Golden Gate</a:t>
            </a:r>
            <a:r>
              <a:rPr lang="pl-PL" sz="1800" dirty="0">
                <a:solidFill>
                  <a:schemeClr val="accent2">
                    <a:lumMod val="75000"/>
                  </a:schemeClr>
                </a:solidFill>
                <a:latin typeface="72 Condensed" panose="020B0506030000000003" pitchFamily="34" charset="0"/>
                <a:cs typeface="72 Condensed" panose="020B0506030000000003" pitchFamily="34" charset="0"/>
              </a:rPr>
              <a:t> </a:t>
            </a:r>
            <a:r>
              <a:rPr lang="pl-PL" sz="1800" dirty="0">
                <a:solidFill>
                  <a:schemeClr val="tx1"/>
                </a:solidFill>
                <a:latin typeface="72 Condensed" panose="020B0506030000000003" pitchFamily="34" charset="0"/>
                <a:cs typeface="72 Condensed" panose="020B0506030000000003" pitchFamily="34" charset="0"/>
              </a:rPr>
              <a:t>na </a:t>
            </a:r>
            <a:r>
              <a:rPr lang="pl-PL" sz="1800" dirty="0" smtClean="0">
                <a:solidFill>
                  <a:schemeClr val="tx1"/>
                </a:solidFill>
                <a:latin typeface="72 Condensed" panose="020B0506030000000003" pitchFamily="34" charset="0"/>
                <a:cs typeface="72 Condensed" panose="020B0506030000000003" pitchFamily="34" charset="0"/>
              </a:rPr>
              <a:t>północy. </a:t>
            </a:r>
            <a:r>
              <a:rPr lang="pl-PL" sz="1800" dirty="0">
                <a:solidFill>
                  <a:schemeClr val="tx1"/>
                </a:solidFill>
                <a:latin typeface="72 Condensed" panose="020B0506030000000003" pitchFamily="34" charset="0"/>
                <a:cs typeface="72 Condensed" panose="020B0506030000000003" pitchFamily="34" charset="0"/>
              </a:rPr>
              <a:t>C</a:t>
            </a:r>
            <a:r>
              <a:rPr lang="pl-PL" sz="1800" dirty="0" smtClean="0">
                <a:solidFill>
                  <a:schemeClr val="tx1"/>
                </a:solidFill>
                <a:latin typeface="72 Condensed" panose="020B0506030000000003" pitchFamily="34" charset="0"/>
                <a:cs typeface="72 Condensed" panose="020B0506030000000003" pitchFamily="34" charset="0"/>
              </a:rPr>
              <a:t>zwarte </a:t>
            </a:r>
            <a:r>
              <a:rPr lang="pl-PL" sz="1800" dirty="0">
                <a:solidFill>
                  <a:schemeClr val="tx1"/>
                </a:solidFill>
                <a:latin typeface="72 Condensed" panose="020B0506030000000003" pitchFamily="34" charset="0"/>
                <a:cs typeface="72 Condensed" panose="020B0506030000000003" pitchFamily="34" charset="0"/>
              </a:rPr>
              <a:t>pod względem liczby ludności miasto w Kalifornii i trzynaste w całym kraju.</a:t>
            </a:r>
          </a:p>
        </p:txBody>
      </p:sp>
    </p:spTree>
    <p:extLst>
      <p:ext uri="{BB962C8B-B14F-4D97-AF65-F5344CB8AC3E}">
        <p14:creationId xmlns:p14="http://schemas.microsoft.com/office/powerpoint/2010/main" val="1170193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CFEFD43-E20E-432D-AD5E-DFC9815E3478}"/>
              </a:ext>
            </a:extLst>
          </p:cNvPr>
          <p:cNvSpPr>
            <a:spLocks noGrp="1"/>
          </p:cNvSpPr>
          <p:nvPr>
            <p:ph type="title"/>
          </p:nvPr>
        </p:nvSpPr>
        <p:spPr/>
        <p:txBody>
          <a:bodyPr/>
          <a:lstStyle/>
          <a:p>
            <a:r>
              <a:rPr lang="pl-PL" b="1" dirty="0"/>
              <a:t>Atrakcje:</a:t>
            </a:r>
          </a:p>
        </p:txBody>
      </p:sp>
      <p:sp>
        <p:nvSpPr>
          <p:cNvPr id="3" name="pole tekstowe 2">
            <a:extLst>
              <a:ext uri="{FF2B5EF4-FFF2-40B4-BE49-F238E27FC236}">
                <a16:creationId xmlns:a16="http://schemas.microsoft.com/office/drawing/2014/main" xmlns="" id="{195B7BD3-65AA-46F5-A0BF-D73298F035C4}"/>
              </a:ext>
            </a:extLst>
          </p:cNvPr>
          <p:cNvSpPr txBox="1"/>
          <p:nvPr/>
        </p:nvSpPr>
        <p:spPr>
          <a:xfrm>
            <a:off x="1739153" y="1432576"/>
            <a:ext cx="4948518" cy="5078313"/>
          </a:xfrm>
          <a:prstGeom prst="rect">
            <a:avLst/>
          </a:prstGeom>
          <a:noFill/>
        </p:spPr>
        <p:txBody>
          <a:bodyPr wrap="square" rtlCol="0">
            <a:spAutoFit/>
          </a:bodyPr>
          <a:lstStyle/>
          <a:p>
            <a:r>
              <a:rPr lang="pl-PL" dirty="0">
                <a:latin typeface="72 Condensed" panose="020B0506030000000003" pitchFamily="34" charset="0"/>
                <a:cs typeface="72 Condensed" panose="020B0506030000000003" pitchFamily="34" charset="0"/>
              </a:rPr>
              <a:t>Jednym z turystycznych tam miejsc i ważnych jest Golden Gate Bridge. Jest ważnym węzłem komunikacyjnym i celem wycieczek turystycznych. Miesięcznie przejeżdża po nim około 3,4 mln samochodów i liczba ta wzrasta.  Szacuje się, że od otwarcia mostu przejechało po nim około 1,6 miliarda pojazdów. Znajduję się tam jeszcze centrum handlowe pod nazwą Pier 39. Pier 39 to centrum handlowe i popularna atrakcja turystyczna zbudowana na molo w San Francisco. Można tam znaleźć liczne sklepy, restauracje, salon gier wideo, przedstawienia uliczne, centrum informacyjne o ssakach morskich Marine Mammal Center, oceanarium Aquarium of the Bay. Można też zobaczyć uchatki kalifornijskie leżące często na deskach mariny przylegającej do molo. Znajduję się tam jeszcze </a:t>
            </a:r>
            <a:r>
              <a:rPr lang="pl-PL" dirty="0" smtClean="0">
                <a:latin typeface="72 Condensed" panose="020B0506030000000003" pitchFamily="34" charset="0"/>
                <a:cs typeface="72 Condensed" panose="020B0506030000000003" pitchFamily="34" charset="0"/>
              </a:rPr>
              <a:t>więzienie, </a:t>
            </a:r>
            <a:r>
              <a:rPr lang="pl-PL" dirty="0">
                <a:latin typeface="72 Condensed" panose="020B0506030000000003" pitchFamily="34" charset="0"/>
                <a:cs typeface="72 Condensed" panose="020B0506030000000003" pitchFamily="34" charset="0"/>
              </a:rPr>
              <a:t>które zostało </a:t>
            </a:r>
            <a:r>
              <a:rPr lang="pl-PL" dirty="0" smtClean="0">
                <a:latin typeface="72 Condensed" panose="020B0506030000000003" pitchFamily="34" charset="0"/>
                <a:cs typeface="72 Condensed" panose="020B0506030000000003" pitchFamily="34" charset="0"/>
              </a:rPr>
              <a:t>zamknięte (1934-1963 roku), </a:t>
            </a:r>
            <a:r>
              <a:rPr lang="pl-PL" dirty="0">
                <a:latin typeface="72 Condensed" panose="020B0506030000000003" pitchFamily="34" charset="0"/>
                <a:cs typeface="72 Condensed" panose="020B0506030000000003" pitchFamily="34" charset="0"/>
              </a:rPr>
              <a:t>dlatego bo bardzo to dużo kosztowało i do tego budowla został źle </a:t>
            </a:r>
            <a:r>
              <a:rPr lang="pl-PL" dirty="0" smtClean="0">
                <a:latin typeface="72 Condensed" panose="020B0506030000000003" pitchFamily="34" charset="0"/>
                <a:cs typeface="72 Condensed" panose="020B0506030000000003" pitchFamily="34" charset="0"/>
              </a:rPr>
              <a:t>wybudowana. </a:t>
            </a:r>
            <a:r>
              <a:rPr lang="pl-PL" dirty="0">
                <a:latin typeface="72 Condensed" panose="020B0506030000000003" pitchFamily="34" charset="0"/>
                <a:cs typeface="72 Condensed" panose="020B0506030000000003" pitchFamily="34" charset="0"/>
              </a:rPr>
              <a:t>Teraz jest to miejsce </a:t>
            </a:r>
            <a:r>
              <a:rPr lang="pl-PL" dirty="0" smtClean="0">
                <a:latin typeface="72 Condensed" panose="020B0506030000000003" pitchFamily="34" charset="0"/>
                <a:cs typeface="72 Condensed" panose="020B0506030000000003" pitchFamily="34" charset="0"/>
              </a:rPr>
              <a:t>odwiedzane </a:t>
            </a:r>
            <a:r>
              <a:rPr lang="pl-PL" dirty="0">
                <a:latin typeface="72 Condensed" panose="020B0506030000000003" pitchFamily="34" charset="0"/>
                <a:cs typeface="72 Condensed" panose="020B0506030000000003" pitchFamily="34" charset="0"/>
              </a:rPr>
              <a:t>przez turystów.</a:t>
            </a:r>
          </a:p>
        </p:txBody>
      </p:sp>
      <p:pic>
        <p:nvPicPr>
          <p:cNvPr id="4" name="Obraz 3">
            <a:extLst>
              <a:ext uri="{FF2B5EF4-FFF2-40B4-BE49-F238E27FC236}">
                <a16:creationId xmlns:a16="http://schemas.microsoft.com/office/drawing/2014/main" xmlns="" id="{67B9AD96-318E-4CC4-A05B-CE6B22D9644C}"/>
              </a:ext>
            </a:extLst>
          </p:cNvPr>
          <p:cNvPicPr>
            <a:picLocks noChangeAspect="1"/>
          </p:cNvPicPr>
          <p:nvPr/>
        </p:nvPicPr>
        <p:blipFill>
          <a:blip r:embed="rId2"/>
          <a:stretch>
            <a:fillRect/>
          </a:stretch>
        </p:blipFill>
        <p:spPr>
          <a:xfrm>
            <a:off x="8491660" y="82097"/>
            <a:ext cx="3611792" cy="1899104"/>
          </a:xfrm>
          <a:prstGeom prst="rect">
            <a:avLst/>
          </a:prstGeom>
        </p:spPr>
      </p:pic>
      <p:pic>
        <p:nvPicPr>
          <p:cNvPr id="5" name="Obraz 4">
            <a:extLst>
              <a:ext uri="{FF2B5EF4-FFF2-40B4-BE49-F238E27FC236}">
                <a16:creationId xmlns:a16="http://schemas.microsoft.com/office/drawing/2014/main" xmlns="" id="{995B61AE-8DF8-4AE8-BA75-BD09B2940DCE}"/>
              </a:ext>
            </a:extLst>
          </p:cNvPr>
          <p:cNvPicPr>
            <a:picLocks noChangeAspect="1"/>
          </p:cNvPicPr>
          <p:nvPr/>
        </p:nvPicPr>
        <p:blipFill>
          <a:blip r:embed="rId3"/>
          <a:stretch>
            <a:fillRect/>
          </a:stretch>
        </p:blipFill>
        <p:spPr>
          <a:xfrm>
            <a:off x="8777133" y="2029829"/>
            <a:ext cx="3214688" cy="2143126"/>
          </a:xfrm>
          <a:prstGeom prst="rect">
            <a:avLst/>
          </a:prstGeom>
        </p:spPr>
      </p:pic>
      <p:pic>
        <p:nvPicPr>
          <p:cNvPr id="6" name="Obraz 5">
            <a:extLst>
              <a:ext uri="{FF2B5EF4-FFF2-40B4-BE49-F238E27FC236}">
                <a16:creationId xmlns:a16="http://schemas.microsoft.com/office/drawing/2014/main" xmlns="" id="{5F4E5865-4F51-4D2F-8C42-15020C09E10C}"/>
              </a:ext>
            </a:extLst>
          </p:cNvPr>
          <p:cNvPicPr>
            <a:picLocks noChangeAspect="1"/>
          </p:cNvPicPr>
          <p:nvPr/>
        </p:nvPicPr>
        <p:blipFill>
          <a:blip r:embed="rId4"/>
          <a:stretch>
            <a:fillRect/>
          </a:stretch>
        </p:blipFill>
        <p:spPr>
          <a:xfrm>
            <a:off x="9804432" y="4221583"/>
            <a:ext cx="2187389" cy="2269142"/>
          </a:xfrm>
          <a:prstGeom prst="rect">
            <a:avLst/>
          </a:prstGeom>
        </p:spPr>
      </p:pic>
    </p:spTree>
    <p:extLst>
      <p:ext uri="{BB962C8B-B14F-4D97-AF65-F5344CB8AC3E}">
        <p14:creationId xmlns:p14="http://schemas.microsoft.com/office/powerpoint/2010/main" val="1722700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FCC2DBC-BBA7-4914-8752-9A892BF1AF89}"/>
              </a:ext>
            </a:extLst>
          </p:cNvPr>
          <p:cNvSpPr>
            <a:spLocks noGrp="1"/>
          </p:cNvSpPr>
          <p:nvPr>
            <p:ph type="title"/>
          </p:nvPr>
        </p:nvSpPr>
        <p:spPr/>
        <p:txBody>
          <a:bodyPr/>
          <a:lstStyle/>
          <a:p>
            <a:r>
              <a:rPr lang="pl-PL" b="1" dirty="0"/>
              <a:t>Ciekawostki:</a:t>
            </a:r>
          </a:p>
        </p:txBody>
      </p:sp>
      <p:sp>
        <p:nvSpPr>
          <p:cNvPr id="3" name="pole tekstowe 2">
            <a:extLst>
              <a:ext uri="{FF2B5EF4-FFF2-40B4-BE49-F238E27FC236}">
                <a16:creationId xmlns:a16="http://schemas.microsoft.com/office/drawing/2014/main" xmlns="" id="{AEF8A230-3691-45DC-AF82-4474F5894736}"/>
              </a:ext>
            </a:extLst>
          </p:cNvPr>
          <p:cNvSpPr txBox="1"/>
          <p:nvPr/>
        </p:nvSpPr>
        <p:spPr>
          <a:xfrm>
            <a:off x="2592924" y="2102223"/>
            <a:ext cx="8913811" cy="3785652"/>
          </a:xfrm>
          <a:prstGeom prst="rect">
            <a:avLst/>
          </a:prstGeom>
          <a:noFill/>
        </p:spPr>
        <p:txBody>
          <a:bodyPr wrap="square" rtlCol="0">
            <a:spAutoFit/>
          </a:bodyPr>
          <a:lstStyle/>
          <a:p>
            <a:pPr marL="342900" indent="-342900">
              <a:buFont typeface="+mj-lt"/>
              <a:buAutoNum type="arabicPeriod"/>
            </a:pPr>
            <a:r>
              <a:rPr lang="pl-PL" sz="2000" dirty="0">
                <a:latin typeface="72 Condensed" panose="020B0506030000000003" pitchFamily="34" charset="0"/>
                <a:cs typeface="72 Condensed" panose="020B0506030000000003" pitchFamily="34" charset="0"/>
              </a:rPr>
              <a:t>Kawa po irlandzku  została wymyślona właśnie w San Francisco.</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W całym mieście znajduje się  ponad 250 kawiarnio-sklepów. W 1956 </a:t>
            </a:r>
            <a:r>
              <a:rPr lang="pl-PL" sz="2000" dirty="0" smtClean="0">
                <a:latin typeface="72 Condensed" panose="020B0506030000000003" pitchFamily="34" charset="0"/>
                <a:cs typeface="72 Condensed" panose="020B0506030000000003" pitchFamily="34" charset="0"/>
              </a:rPr>
              <a:t>roku </a:t>
            </a:r>
            <a:r>
              <a:rPr lang="pl-PL" sz="2000" dirty="0">
                <a:latin typeface="72 Condensed" panose="020B0506030000000003" pitchFamily="34" charset="0"/>
                <a:cs typeface="72 Condensed" panose="020B0506030000000003" pitchFamily="34" charset="0"/>
              </a:rPr>
              <a:t>Giovanni Giotta otworzył Caffe Trieste kawiarnio-sklep, gdzie sprzedawał najlepszą kawę w San Francisco i w niej właśnie Francis Ford Coppola napisał większość trylogii Ojciec Chrzestny.</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Oryginalna Hiszpańska nazwa dla San Francisco to Yerba Buena, oznaczająca „dobre zioło” albo „dobrą trawę”.</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W San Francisco mieszka ponad 800 tyś. osób, co stanowi 10% liczby mieszkańców Londynu, Nowego Jorku i Moskwy, choć pod względem liczby milionerów jest kolejnym miastem po wyżej wymienionych.</a:t>
            </a:r>
          </a:p>
          <a:p>
            <a:endParaRPr lang="pl-PL" sz="2000" dirty="0">
              <a:latin typeface="72 Condensed" panose="020B0506030000000003" pitchFamily="34" charset="0"/>
              <a:cs typeface="72 Condensed" panose="020B0506030000000003" pitchFamily="34" charset="0"/>
            </a:endParaRPr>
          </a:p>
          <a:p>
            <a:pPr marL="342900" indent="-342900">
              <a:buFont typeface="+mj-lt"/>
              <a:buAutoNum type="arabicPeriod"/>
            </a:pPr>
            <a:endParaRPr lang="pl-PL" sz="2000" dirty="0">
              <a:latin typeface="72 Condensed" panose="020B0506030000000003" pitchFamily="34" charset="0"/>
              <a:cs typeface="72 Condensed" panose="020B0506030000000003" pitchFamily="34" charset="0"/>
            </a:endParaRPr>
          </a:p>
          <a:p>
            <a:pPr marL="342900" indent="-342900">
              <a:buFont typeface="+mj-lt"/>
              <a:buAutoNum type="arabicPeriod"/>
            </a:pPr>
            <a:endParaRPr lang="pl-PL" sz="2000" dirty="0">
              <a:latin typeface="72 Condensed" panose="020B0506030000000003" pitchFamily="34" charset="0"/>
              <a:cs typeface="72 Condensed" panose="020B0506030000000003" pitchFamily="34" charset="0"/>
            </a:endParaRPr>
          </a:p>
        </p:txBody>
      </p:sp>
    </p:spTree>
    <p:extLst>
      <p:ext uri="{BB962C8B-B14F-4D97-AF65-F5344CB8AC3E}">
        <p14:creationId xmlns:p14="http://schemas.microsoft.com/office/powerpoint/2010/main" val="257487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D940076-5DE2-4B63-899D-AB5DB67D4658}"/>
              </a:ext>
            </a:extLst>
          </p:cNvPr>
          <p:cNvSpPr>
            <a:spLocks noGrp="1"/>
          </p:cNvSpPr>
          <p:nvPr>
            <p:ph type="title"/>
          </p:nvPr>
        </p:nvSpPr>
        <p:spPr/>
        <p:txBody>
          <a:bodyPr/>
          <a:lstStyle/>
          <a:p>
            <a:r>
              <a:rPr lang="pl-PL" b="1" dirty="0"/>
              <a:t>Środki lokomocyjne:</a:t>
            </a:r>
          </a:p>
        </p:txBody>
      </p:sp>
      <p:sp>
        <p:nvSpPr>
          <p:cNvPr id="3" name="pole tekstowe 2">
            <a:extLst>
              <a:ext uri="{FF2B5EF4-FFF2-40B4-BE49-F238E27FC236}">
                <a16:creationId xmlns:a16="http://schemas.microsoft.com/office/drawing/2014/main" xmlns="" id="{B5B19C65-CC64-4EE0-817B-E3040AFA522C}"/>
              </a:ext>
            </a:extLst>
          </p:cNvPr>
          <p:cNvSpPr txBox="1"/>
          <p:nvPr/>
        </p:nvSpPr>
        <p:spPr>
          <a:xfrm>
            <a:off x="2592924" y="2250140"/>
            <a:ext cx="8911687" cy="646331"/>
          </a:xfrm>
          <a:prstGeom prst="rect">
            <a:avLst/>
          </a:prstGeom>
          <a:noFill/>
        </p:spPr>
        <p:txBody>
          <a:bodyPr wrap="square" rtlCol="0">
            <a:spAutoFit/>
          </a:bodyPr>
          <a:lstStyle/>
          <a:p>
            <a:r>
              <a:rPr lang="pl-PL" dirty="0">
                <a:latin typeface="72 Condensed" panose="020B0506030000000003" pitchFamily="34" charset="0"/>
                <a:cs typeface="72 Condensed" panose="020B0506030000000003" pitchFamily="34" charset="0"/>
              </a:rPr>
              <a:t>W większości osoby tam poruszają się taksówkami, samochodami i metrem. Do Nowego Jorku można się dostać samochodem i samolotem z San Francisco.</a:t>
            </a:r>
          </a:p>
        </p:txBody>
      </p:sp>
    </p:spTree>
    <p:extLst>
      <p:ext uri="{BB962C8B-B14F-4D97-AF65-F5344CB8AC3E}">
        <p14:creationId xmlns:p14="http://schemas.microsoft.com/office/powerpoint/2010/main" val="322604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15D925B-AB5C-4DC2-A676-216AEF1B58CF}"/>
              </a:ext>
            </a:extLst>
          </p:cNvPr>
          <p:cNvSpPr>
            <a:spLocks noGrp="1"/>
          </p:cNvSpPr>
          <p:nvPr>
            <p:ph type="title"/>
          </p:nvPr>
        </p:nvSpPr>
        <p:spPr/>
        <p:txBody>
          <a:bodyPr>
            <a:normAutofit/>
          </a:bodyPr>
          <a:lstStyle/>
          <a:p>
            <a:pPr algn="ctr"/>
            <a:r>
              <a:rPr lang="pl-PL" sz="2800" b="1" dirty="0"/>
              <a:t>Nowy Jork</a:t>
            </a:r>
          </a:p>
        </p:txBody>
      </p:sp>
      <p:pic>
        <p:nvPicPr>
          <p:cNvPr id="6" name="Symbol zastępczy zawartości 5">
            <a:extLst>
              <a:ext uri="{FF2B5EF4-FFF2-40B4-BE49-F238E27FC236}">
                <a16:creationId xmlns:a16="http://schemas.microsoft.com/office/drawing/2014/main" xmlns="" id="{C9BF159B-66B2-45FE-B3F9-CDACD7D39E5F}"/>
              </a:ext>
            </a:extLst>
          </p:cNvPr>
          <p:cNvPicPr>
            <a:picLocks noGrp="1" noChangeAspect="1"/>
          </p:cNvPicPr>
          <p:nvPr>
            <p:ph idx="1"/>
          </p:nvPr>
        </p:nvPicPr>
        <p:blipFill>
          <a:blip r:embed="rId2"/>
          <a:stretch>
            <a:fillRect/>
          </a:stretch>
        </p:blipFill>
        <p:spPr>
          <a:xfrm>
            <a:off x="6275559" y="1775011"/>
            <a:ext cx="5747040" cy="3567953"/>
          </a:xfrm>
        </p:spPr>
      </p:pic>
      <p:sp>
        <p:nvSpPr>
          <p:cNvPr id="4" name="Symbol zastępczy tekstu 3">
            <a:extLst>
              <a:ext uri="{FF2B5EF4-FFF2-40B4-BE49-F238E27FC236}">
                <a16:creationId xmlns:a16="http://schemas.microsoft.com/office/drawing/2014/main" xmlns="" id="{2C58783C-49A0-412F-80AD-18A145D645C7}"/>
              </a:ext>
            </a:extLst>
          </p:cNvPr>
          <p:cNvSpPr>
            <a:spLocks noGrp="1"/>
          </p:cNvSpPr>
          <p:nvPr>
            <p:ph type="body" sz="half" idx="2"/>
          </p:nvPr>
        </p:nvSpPr>
        <p:spPr/>
        <p:txBody>
          <a:bodyPr>
            <a:normAutofit/>
          </a:bodyPr>
          <a:lstStyle/>
          <a:p>
            <a:r>
              <a:rPr lang="pl-PL" sz="1800" dirty="0">
                <a:solidFill>
                  <a:schemeClr val="tx1"/>
                </a:solidFill>
                <a:latin typeface="72 Condensed" panose="020B0506030000000003" pitchFamily="34" charset="0"/>
                <a:cs typeface="72 Condensed" panose="020B0506030000000003" pitchFamily="34" charset="0"/>
              </a:rPr>
              <a:t>Nowy Jork </a:t>
            </a:r>
            <a:r>
              <a:rPr lang="pl-PL" sz="1800" dirty="0">
                <a:solidFill>
                  <a:schemeClr val="accent2">
                    <a:lumMod val="75000"/>
                  </a:schemeClr>
                </a:solidFill>
                <a:latin typeface="72 Condensed" panose="020B0506030000000003" pitchFamily="34" charset="0"/>
                <a:cs typeface="72 Condensed" panose="020B0506030000000003" pitchFamily="34" charset="0"/>
                <a:hlinkClick r:id="rId3" tooltip="Miasto">
                  <a:extLst>
                    <a:ext uri="{A12FA001-AC4F-418D-AE19-62706E023703}">
                      <ahyp:hlinkClr xmlns:ahyp="http://schemas.microsoft.com/office/drawing/2018/hyperlinkcolor" xmlns="" val="tx"/>
                    </a:ext>
                  </a:extLst>
                </a:hlinkClick>
              </a:rPr>
              <a:t>miasto</a:t>
            </a:r>
            <a:r>
              <a:rPr lang="pl-PL" sz="1800" dirty="0">
                <a:solidFill>
                  <a:schemeClr val="tx1"/>
                </a:solidFill>
                <a:latin typeface="72 Condensed" panose="020B0506030000000003" pitchFamily="34" charset="0"/>
                <a:cs typeface="72 Condensed" panose="020B0506030000000003" pitchFamily="34" charset="0"/>
              </a:rPr>
              <a:t> w </a:t>
            </a:r>
            <a:r>
              <a:rPr lang="pl-PL" sz="1800" dirty="0">
                <a:solidFill>
                  <a:schemeClr val="accent2">
                    <a:lumMod val="75000"/>
                  </a:schemeClr>
                </a:solidFill>
                <a:latin typeface="72 Condensed" panose="020B0506030000000003" pitchFamily="34" charset="0"/>
                <a:cs typeface="72 Condensed" panose="020B0506030000000003" pitchFamily="34" charset="0"/>
                <a:hlinkClick r:id="rId4" tooltip="Stany Zjednoczone">
                  <a:extLst>
                    <a:ext uri="{A12FA001-AC4F-418D-AE19-62706E023703}">
                      <ahyp:hlinkClr xmlns:ahyp="http://schemas.microsoft.com/office/drawing/2018/hyperlinkcolor" xmlns="" val="tx"/>
                    </a:ext>
                  </a:extLst>
                </a:hlinkClick>
              </a:rPr>
              <a:t>Stanach Zjednoczonych</a:t>
            </a:r>
            <a:r>
              <a:rPr lang="pl-PL" sz="1800" dirty="0">
                <a:solidFill>
                  <a:schemeClr val="tx1"/>
                </a:solidFill>
                <a:latin typeface="72 Condensed" panose="020B0506030000000003" pitchFamily="34" charset="0"/>
                <a:cs typeface="72 Condensed" panose="020B0506030000000003" pitchFamily="34" charset="0"/>
              </a:rPr>
              <a:t> o największej liczbie mieszkańców, a zarazem centrum jednej z najludniejszych aglomeracji na świecie.</a:t>
            </a:r>
            <a:r>
              <a:rPr lang="pl-PL" sz="1800" dirty="0"/>
              <a:t> </a:t>
            </a:r>
            <a:r>
              <a:rPr lang="pl-PL" sz="1800" dirty="0">
                <a:solidFill>
                  <a:schemeClr val="tx1"/>
                </a:solidFill>
                <a:latin typeface="72 Condensed" panose="020B0506030000000003" pitchFamily="34" charset="0"/>
                <a:cs typeface="72 Condensed" panose="020B0506030000000003" pitchFamily="34" charset="0"/>
              </a:rPr>
              <a:t>Nowy Jork wywiera znaczący wpływ na światowy biznes, finanse, media, sztukę, modę, badania naukowe, technologię, edukację oraz rozrywkę. Będąc między innymi siedzibą </a:t>
            </a:r>
            <a:r>
              <a:rPr lang="pl-PL" sz="1800" dirty="0">
                <a:solidFill>
                  <a:schemeClr val="accent2">
                    <a:lumMod val="75000"/>
                  </a:schemeClr>
                </a:solidFill>
                <a:latin typeface="72 Condensed" panose="020B0506030000000003" pitchFamily="34" charset="0"/>
                <a:cs typeface="72 Condensed" panose="020B0506030000000003" pitchFamily="34" charset="0"/>
                <a:hlinkClick r:id="rId5" tooltip="Organizacja Narodów Zjednoczonych">
                  <a:extLst>
                    <a:ext uri="{A12FA001-AC4F-418D-AE19-62706E023703}">
                      <ahyp:hlinkClr xmlns:ahyp="http://schemas.microsoft.com/office/drawing/2018/hyperlinkcolor" xmlns="" val="tx"/>
                    </a:ext>
                  </a:extLst>
                </a:hlinkClick>
              </a:rPr>
              <a:t>Organizacji Narodów Zjednoczonych</a:t>
            </a:r>
            <a:r>
              <a:rPr lang="pl-PL" sz="1800" dirty="0">
                <a:solidFill>
                  <a:schemeClr val="tx1"/>
                </a:solidFill>
                <a:latin typeface="72 Condensed" panose="020B0506030000000003" pitchFamily="34" charset="0"/>
                <a:cs typeface="72 Condensed" panose="020B0506030000000003" pitchFamily="34" charset="0"/>
              </a:rPr>
              <a:t>, stanowi ważne centrum spraw międzynarodowych i jest powszechnie uważany za kulturalną stolicę świata.</a:t>
            </a:r>
          </a:p>
        </p:txBody>
      </p:sp>
    </p:spTree>
    <p:extLst>
      <p:ext uri="{BB962C8B-B14F-4D97-AF65-F5344CB8AC3E}">
        <p14:creationId xmlns:p14="http://schemas.microsoft.com/office/powerpoint/2010/main" val="3264809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57F3A1C-214B-4444-BDBA-B4E519BAA55B}"/>
              </a:ext>
            </a:extLst>
          </p:cNvPr>
          <p:cNvSpPr>
            <a:spLocks noGrp="1"/>
          </p:cNvSpPr>
          <p:nvPr>
            <p:ph type="title"/>
          </p:nvPr>
        </p:nvSpPr>
        <p:spPr>
          <a:xfrm>
            <a:off x="2521207" y="624110"/>
            <a:ext cx="8911687" cy="1280890"/>
          </a:xfrm>
        </p:spPr>
        <p:txBody>
          <a:bodyPr/>
          <a:lstStyle/>
          <a:p>
            <a:r>
              <a:rPr lang="pl-PL" b="1" dirty="0"/>
              <a:t>Atrakcje:</a:t>
            </a:r>
          </a:p>
        </p:txBody>
      </p:sp>
      <p:sp>
        <p:nvSpPr>
          <p:cNvPr id="3" name="pole tekstowe 2">
            <a:extLst>
              <a:ext uri="{FF2B5EF4-FFF2-40B4-BE49-F238E27FC236}">
                <a16:creationId xmlns:a16="http://schemas.microsoft.com/office/drawing/2014/main" xmlns="" id="{5503A6FD-FE5E-435A-9D0A-7A720C30814A}"/>
              </a:ext>
            </a:extLst>
          </p:cNvPr>
          <p:cNvSpPr txBox="1"/>
          <p:nvPr/>
        </p:nvSpPr>
        <p:spPr>
          <a:xfrm>
            <a:off x="1909483" y="1634798"/>
            <a:ext cx="3621742" cy="5016758"/>
          </a:xfrm>
          <a:prstGeom prst="rect">
            <a:avLst/>
          </a:prstGeom>
          <a:noFill/>
        </p:spPr>
        <p:txBody>
          <a:bodyPr wrap="square" rtlCol="0">
            <a:spAutoFit/>
          </a:bodyPr>
          <a:lstStyle/>
          <a:p>
            <a:r>
              <a:rPr lang="pl-PL" sz="2000" dirty="0">
                <a:latin typeface="72 Condensed" panose="020B0506030000000003" pitchFamily="34" charset="0"/>
                <a:cs typeface="72 Condensed" panose="020B0506030000000003" pitchFamily="34" charset="0"/>
              </a:rPr>
              <a:t>Jedną z Atrakcji Nowego Jorku jest </a:t>
            </a:r>
            <a:r>
              <a:rPr lang="pl-PL" sz="2000" dirty="0" smtClean="0">
                <a:latin typeface="72 Condensed" panose="020B0506030000000003" pitchFamily="34" charset="0"/>
                <a:cs typeface="72 Condensed" panose="020B0506030000000003" pitchFamily="34" charset="0"/>
              </a:rPr>
              <a:t>przepłynięcie </a:t>
            </a:r>
            <a:r>
              <a:rPr lang="pl-PL" sz="2000" dirty="0">
                <a:latin typeface="72 Condensed" panose="020B0506030000000003" pitchFamily="34" charset="0"/>
                <a:cs typeface="72 Condensed" panose="020B0506030000000003" pitchFamily="34" charset="0"/>
              </a:rPr>
              <a:t>statkiem koło Statuy Wolności. Przed zamachem 11 września 2001 roku jedną z atrakcji w Nowym Jorku było wejście na najwyższy budynek w Stanach zjednoczonych World Trade Center. Znajduję się tam Central </a:t>
            </a:r>
            <a:r>
              <a:rPr lang="pl-PL" sz="2000" dirty="0" smtClean="0">
                <a:latin typeface="72 Condensed" panose="020B0506030000000003" pitchFamily="34" charset="0"/>
                <a:cs typeface="72 Condensed" panose="020B0506030000000003" pitchFamily="34" charset="0"/>
              </a:rPr>
              <a:t>Park - </a:t>
            </a:r>
            <a:r>
              <a:rPr lang="pl-PL" sz="2000" dirty="0">
                <a:latin typeface="72 Condensed" panose="020B0506030000000003" pitchFamily="34" charset="0"/>
                <a:cs typeface="72 Condensed" panose="020B0506030000000003" pitchFamily="34" charset="0"/>
              </a:rPr>
              <a:t>park miejski w Nowym Jorku będący oazą zieleni. Położony w centrum </a:t>
            </a:r>
            <a:r>
              <a:rPr lang="pl-PL" sz="2000" dirty="0" smtClean="0">
                <a:latin typeface="72 Condensed" panose="020B0506030000000003" pitchFamily="34" charset="0"/>
                <a:cs typeface="72 Condensed" panose="020B0506030000000003" pitchFamily="34" charset="0"/>
              </a:rPr>
              <a:t>Manhattanu </a:t>
            </a:r>
            <a:r>
              <a:rPr lang="pl-PL" sz="2000" dirty="0">
                <a:latin typeface="72 Condensed" panose="020B0506030000000003" pitchFamily="34" charset="0"/>
                <a:cs typeface="72 Condensed" panose="020B0506030000000003" pitchFamily="34" charset="0"/>
              </a:rPr>
              <a:t>między </a:t>
            </a:r>
            <a:r>
              <a:rPr lang="pl-PL" sz="2000" dirty="0" smtClean="0">
                <a:latin typeface="72 Condensed" panose="020B0506030000000003" pitchFamily="34" charset="0"/>
                <a:cs typeface="72 Condensed" panose="020B0506030000000003" pitchFamily="34" charset="0"/>
              </a:rPr>
              <a:t>110, a 59 ulicą. </a:t>
            </a:r>
            <a:r>
              <a:rPr lang="pl-PL" sz="2000" dirty="0">
                <a:latin typeface="72 Condensed" panose="020B0506030000000003" pitchFamily="34" charset="0"/>
                <a:cs typeface="72 Condensed" panose="020B0506030000000003" pitchFamily="34" charset="0"/>
              </a:rPr>
              <a:t>Zajmuje 843 akry powierzchni (341 hektarów) będąc prostokątem o szerokości 850 m (w kierunku wschód-zachód) i długości 4120 metrów (północ-południe).</a:t>
            </a:r>
          </a:p>
        </p:txBody>
      </p:sp>
      <p:pic>
        <p:nvPicPr>
          <p:cNvPr id="4" name="Obraz 3">
            <a:extLst>
              <a:ext uri="{FF2B5EF4-FFF2-40B4-BE49-F238E27FC236}">
                <a16:creationId xmlns:a16="http://schemas.microsoft.com/office/drawing/2014/main" xmlns="" id="{A7251775-BA66-4C79-8C89-8C14AAC6C972}"/>
              </a:ext>
            </a:extLst>
          </p:cNvPr>
          <p:cNvPicPr>
            <a:picLocks noChangeAspect="1"/>
          </p:cNvPicPr>
          <p:nvPr/>
        </p:nvPicPr>
        <p:blipFill>
          <a:blip r:embed="rId2"/>
          <a:stretch>
            <a:fillRect/>
          </a:stretch>
        </p:blipFill>
        <p:spPr>
          <a:xfrm>
            <a:off x="8931088" y="53433"/>
            <a:ext cx="3260912" cy="3749769"/>
          </a:xfrm>
          <a:prstGeom prst="rect">
            <a:avLst/>
          </a:prstGeom>
        </p:spPr>
      </p:pic>
      <p:pic>
        <p:nvPicPr>
          <p:cNvPr id="5" name="Obraz 4">
            <a:extLst>
              <a:ext uri="{FF2B5EF4-FFF2-40B4-BE49-F238E27FC236}">
                <a16:creationId xmlns:a16="http://schemas.microsoft.com/office/drawing/2014/main" xmlns="" id="{DFD641F0-A7A4-4913-9462-E762CE3DFB16}"/>
              </a:ext>
            </a:extLst>
          </p:cNvPr>
          <p:cNvPicPr>
            <a:picLocks noChangeAspect="1"/>
          </p:cNvPicPr>
          <p:nvPr/>
        </p:nvPicPr>
        <p:blipFill>
          <a:blip r:embed="rId3"/>
          <a:stretch>
            <a:fillRect/>
          </a:stretch>
        </p:blipFill>
        <p:spPr>
          <a:xfrm>
            <a:off x="5983941" y="53434"/>
            <a:ext cx="2812326" cy="3749769"/>
          </a:xfrm>
          <a:prstGeom prst="rect">
            <a:avLst/>
          </a:prstGeom>
        </p:spPr>
      </p:pic>
      <p:pic>
        <p:nvPicPr>
          <p:cNvPr id="6" name="Obraz 5">
            <a:extLst>
              <a:ext uri="{FF2B5EF4-FFF2-40B4-BE49-F238E27FC236}">
                <a16:creationId xmlns:a16="http://schemas.microsoft.com/office/drawing/2014/main" xmlns="" id="{1778B2C5-A2CF-48F9-8BED-09940C6FD130}"/>
              </a:ext>
            </a:extLst>
          </p:cNvPr>
          <p:cNvPicPr>
            <a:picLocks noChangeAspect="1"/>
          </p:cNvPicPr>
          <p:nvPr/>
        </p:nvPicPr>
        <p:blipFill>
          <a:blip r:embed="rId4"/>
          <a:stretch>
            <a:fillRect/>
          </a:stretch>
        </p:blipFill>
        <p:spPr>
          <a:xfrm>
            <a:off x="6977050" y="3915251"/>
            <a:ext cx="4228831" cy="2814010"/>
          </a:xfrm>
          <a:prstGeom prst="rect">
            <a:avLst/>
          </a:prstGeom>
        </p:spPr>
      </p:pic>
    </p:spTree>
    <p:extLst>
      <p:ext uri="{BB962C8B-B14F-4D97-AF65-F5344CB8AC3E}">
        <p14:creationId xmlns:p14="http://schemas.microsoft.com/office/powerpoint/2010/main" val="3633071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C513FB1-133D-406B-9C86-C8F2B0CA5FC8}"/>
              </a:ext>
            </a:extLst>
          </p:cNvPr>
          <p:cNvSpPr>
            <a:spLocks noGrp="1"/>
          </p:cNvSpPr>
          <p:nvPr>
            <p:ph type="title"/>
          </p:nvPr>
        </p:nvSpPr>
        <p:spPr/>
        <p:txBody>
          <a:bodyPr/>
          <a:lstStyle/>
          <a:p>
            <a:r>
              <a:rPr lang="pl-PL" b="1" dirty="0"/>
              <a:t>Ciekawostki:</a:t>
            </a:r>
          </a:p>
        </p:txBody>
      </p:sp>
      <p:sp>
        <p:nvSpPr>
          <p:cNvPr id="3" name="pole tekstowe 2">
            <a:extLst>
              <a:ext uri="{FF2B5EF4-FFF2-40B4-BE49-F238E27FC236}">
                <a16:creationId xmlns:a16="http://schemas.microsoft.com/office/drawing/2014/main" xmlns="" id="{9D7DEE77-3800-4270-BE1E-A9CEDE9D25E3}"/>
              </a:ext>
            </a:extLst>
          </p:cNvPr>
          <p:cNvSpPr txBox="1"/>
          <p:nvPr/>
        </p:nvSpPr>
        <p:spPr>
          <a:xfrm>
            <a:off x="2592923" y="2039471"/>
            <a:ext cx="8911687" cy="2862322"/>
          </a:xfrm>
          <a:prstGeom prst="rect">
            <a:avLst/>
          </a:prstGeom>
          <a:noFill/>
        </p:spPr>
        <p:txBody>
          <a:bodyPr wrap="square" rtlCol="0">
            <a:spAutoFit/>
          </a:bodyPr>
          <a:lstStyle/>
          <a:p>
            <a:pPr marL="342900" indent="-342900">
              <a:buFont typeface="+mj-lt"/>
              <a:buAutoNum type="arabicPeriod"/>
            </a:pPr>
            <a:r>
              <a:rPr lang="pl-PL" sz="2000" dirty="0">
                <a:latin typeface="72 Condensed" panose="020B0506030000000003" pitchFamily="34" charset="0"/>
                <a:cs typeface="72 Condensed" panose="020B0506030000000003" pitchFamily="34" charset="0"/>
              </a:rPr>
              <a:t>Nowy Jork był stolicą USA w latach 1789-1790.</a:t>
            </a:r>
          </a:p>
          <a:p>
            <a:pPr marL="342900" indent="-342900">
              <a:buFont typeface="+mj-lt"/>
              <a:buAutoNum type="arabicPeriod"/>
            </a:pPr>
            <a:r>
              <a:rPr lang="en-US" sz="2000" dirty="0">
                <a:latin typeface="72 Condensed" panose="020B0506030000000003" pitchFamily="34" charset="0"/>
                <a:cs typeface="72 Condensed" panose="020B0506030000000003" pitchFamily="34" charset="0"/>
              </a:rPr>
              <a:t>Oficjalna nazwa miasta to The City of New York, a</a:t>
            </a:r>
            <a:r>
              <a:rPr lang="pl-PL" sz="2000" dirty="0">
                <a:latin typeface="72 Condensed" panose="020B0506030000000003" pitchFamily="34" charset="0"/>
                <a:cs typeface="72 Condensed" panose="020B0506030000000003" pitchFamily="34" charset="0"/>
              </a:rPr>
              <a:t> </a:t>
            </a:r>
            <a:r>
              <a:rPr lang="en-US" sz="2000" dirty="0">
                <a:latin typeface="72 Condensed" panose="020B0506030000000003" pitchFamily="34" charset="0"/>
                <a:cs typeface="72 Condensed" panose="020B0506030000000003" pitchFamily="34" charset="0"/>
              </a:rPr>
              <a:t>ni</a:t>
            </a:r>
            <a:r>
              <a:rPr lang="pl-PL" sz="2000" dirty="0" smtClean="0">
                <a:latin typeface="72 Condensed" panose="020B0506030000000003" pitchFamily="34" charset="0"/>
                <a:cs typeface="72 Condensed" panose="020B0506030000000003" pitchFamily="34" charset="0"/>
              </a:rPr>
              <a:t>e</a:t>
            </a:r>
            <a:r>
              <a:rPr lang="en-US" sz="2000" dirty="0" smtClean="0">
                <a:latin typeface="72 Condensed" panose="020B0506030000000003" pitchFamily="34" charset="0"/>
                <a:cs typeface="72 Condensed" panose="020B0506030000000003" pitchFamily="34" charset="0"/>
              </a:rPr>
              <a:t> </a:t>
            </a:r>
            <a:r>
              <a:rPr lang="en-US" sz="2000" dirty="0">
                <a:latin typeface="72 Condensed" panose="020B0506030000000003" pitchFamily="34" charset="0"/>
                <a:cs typeface="72 Condensed" panose="020B0506030000000003" pitchFamily="34" charset="0"/>
              </a:rPr>
              <a:t>New York City.</a:t>
            </a:r>
            <a:endParaRPr lang="pl-PL" sz="2000" dirty="0">
              <a:latin typeface="72 Condensed" panose="020B0506030000000003" pitchFamily="34" charset="0"/>
              <a:cs typeface="72 Condensed" panose="020B0506030000000003" pitchFamily="34" charset="0"/>
            </a:endParaRP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Nowy Jork jest największym miastem USA.</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Ok. 40% mieszkańców Nowego Jorku urodziło się </a:t>
            </a:r>
            <a:r>
              <a:rPr lang="pl-PL" sz="2000" dirty="0" smtClean="0">
                <a:latin typeface="72 Condensed" panose="020B0506030000000003" pitchFamily="34" charset="0"/>
                <a:cs typeface="72 Condensed" panose="020B0506030000000003" pitchFamily="34" charset="0"/>
              </a:rPr>
              <a:t>za granicą</a:t>
            </a:r>
            <a:r>
              <a:rPr lang="pl-PL" sz="2000" dirty="0">
                <a:latin typeface="72 Condensed" panose="020B0506030000000003" pitchFamily="34" charset="0"/>
                <a:cs typeface="72 Condensed" panose="020B0506030000000003" pitchFamily="34" charset="0"/>
              </a:rPr>
              <a:t>.</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W ciągu roku miasto jest odwiedzane przez ponad 45 milionów turystów.</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Artyści i grajkowie z nowojorskiego metra, aby móc tam występować, muszą najpierw przejść casting przed specjalną komisją.</a:t>
            </a:r>
          </a:p>
          <a:p>
            <a:pPr marL="342900" indent="-342900">
              <a:buFont typeface="+mj-lt"/>
              <a:buAutoNum type="arabicPeriod"/>
            </a:pPr>
            <a:r>
              <a:rPr lang="pl-PL" sz="2000" dirty="0">
                <a:latin typeface="72 Condensed" panose="020B0506030000000003" pitchFamily="34" charset="0"/>
                <a:cs typeface="72 Condensed" panose="020B0506030000000003" pitchFamily="34" charset="0"/>
              </a:rPr>
              <a:t>Central Park zajmuje większą powierzchnię (3,41 km²</a:t>
            </a:r>
            <a:r>
              <a:rPr lang="pl-PL" sz="2000" dirty="0" smtClean="0">
                <a:latin typeface="72 Condensed" panose="020B0506030000000003" pitchFamily="34" charset="0"/>
                <a:cs typeface="72 Condensed" panose="020B0506030000000003" pitchFamily="34" charset="0"/>
              </a:rPr>
              <a:t>), </a:t>
            </a:r>
            <a:r>
              <a:rPr lang="pl-PL" sz="2000" dirty="0">
                <a:latin typeface="72 Condensed" panose="020B0506030000000003" pitchFamily="34" charset="0"/>
                <a:cs typeface="72 Condensed" panose="020B0506030000000003" pitchFamily="34" charset="0"/>
              </a:rPr>
              <a:t>niż całe księstwo Monako (2,02 km²).</a:t>
            </a:r>
          </a:p>
        </p:txBody>
      </p:sp>
    </p:spTree>
    <p:extLst>
      <p:ext uri="{BB962C8B-B14F-4D97-AF65-F5344CB8AC3E}">
        <p14:creationId xmlns:p14="http://schemas.microsoft.com/office/powerpoint/2010/main" val="3352246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EA50F17-31B7-42A3-BCF3-E7F71C350012}"/>
              </a:ext>
            </a:extLst>
          </p:cNvPr>
          <p:cNvSpPr>
            <a:spLocks noGrp="1"/>
          </p:cNvSpPr>
          <p:nvPr>
            <p:ph type="title"/>
          </p:nvPr>
        </p:nvSpPr>
        <p:spPr/>
        <p:txBody>
          <a:bodyPr/>
          <a:lstStyle/>
          <a:p>
            <a:r>
              <a:rPr lang="pl-PL" b="1" dirty="0"/>
              <a:t>Środki lokomocyjne:</a:t>
            </a:r>
          </a:p>
        </p:txBody>
      </p:sp>
      <p:sp>
        <p:nvSpPr>
          <p:cNvPr id="4" name="pole tekstowe 3">
            <a:extLst>
              <a:ext uri="{FF2B5EF4-FFF2-40B4-BE49-F238E27FC236}">
                <a16:creationId xmlns:a16="http://schemas.microsoft.com/office/drawing/2014/main" xmlns="" id="{15A00E11-4E71-4C39-9A6D-D74943A126D0}"/>
              </a:ext>
            </a:extLst>
          </p:cNvPr>
          <p:cNvSpPr txBox="1"/>
          <p:nvPr/>
        </p:nvSpPr>
        <p:spPr>
          <a:xfrm>
            <a:off x="2592924" y="2106706"/>
            <a:ext cx="8911687" cy="707886"/>
          </a:xfrm>
          <a:prstGeom prst="rect">
            <a:avLst/>
          </a:prstGeom>
          <a:noFill/>
        </p:spPr>
        <p:txBody>
          <a:bodyPr wrap="square" rtlCol="0">
            <a:spAutoFit/>
          </a:bodyPr>
          <a:lstStyle/>
          <a:p>
            <a:r>
              <a:rPr lang="pl-PL" sz="2000" dirty="0">
                <a:latin typeface="72 Condensed" panose="020B0506030000000003" pitchFamily="34" charset="0"/>
                <a:cs typeface="72 Condensed" panose="020B0506030000000003" pitchFamily="34" charset="0"/>
              </a:rPr>
              <a:t>Ludzie żyjący w Nowym Jorku przemieszczają się metrem, samochodami, taksówkami. Żeby dostać się do Londynu z Nowego Jorku trzeba polecieć samolotem lub przepłynąć statkiem.</a:t>
            </a:r>
          </a:p>
        </p:txBody>
      </p:sp>
    </p:spTree>
    <p:extLst>
      <p:ext uri="{BB962C8B-B14F-4D97-AF65-F5344CB8AC3E}">
        <p14:creationId xmlns:p14="http://schemas.microsoft.com/office/powerpoint/2010/main" val="108404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B848AFA-DB6D-4EC9-85B8-8D03ABDA9B99}"/>
              </a:ext>
            </a:extLst>
          </p:cNvPr>
          <p:cNvSpPr>
            <a:spLocks noGrp="1"/>
          </p:cNvSpPr>
          <p:nvPr>
            <p:ph type="title"/>
          </p:nvPr>
        </p:nvSpPr>
        <p:spPr>
          <a:xfrm>
            <a:off x="1640541" y="609600"/>
            <a:ext cx="4697505" cy="6096000"/>
          </a:xfrm>
        </p:spPr>
        <p:txBody>
          <a:bodyPr>
            <a:normAutofit/>
          </a:bodyPr>
          <a:lstStyle/>
          <a:p>
            <a:pPr lvl="0">
              <a:spcBef>
                <a:spcPts val="0"/>
              </a:spcBef>
            </a:pPr>
            <a:r>
              <a:rPr lang="pl-PL" sz="1800" b="1" dirty="0"/>
              <a:t>ATRAKCJE:</a:t>
            </a:r>
            <a:r>
              <a:rPr lang="pl-PL" sz="1800" b="1" dirty="0">
                <a:solidFill>
                  <a:schemeClr val="tx1"/>
                </a:solidFill>
              </a:rPr>
              <a:t/>
            </a:r>
            <a:br>
              <a:rPr lang="pl-PL" sz="1800" b="1" dirty="0">
                <a:solidFill>
                  <a:schemeClr val="tx1"/>
                </a:solidFill>
              </a:rPr>
            </a:br>
            <a:r>
              <a:rPr lang="pl-PL" sz="1800" b="1" dirty="0">
                <a:solidFill>
                  <a:schemeClr val="tx1"/>
                </a:solidFill>
              </a:rPr>
              <a:t/>
            </a:r>
            <a:br>
              <a:rPr lang="pl-PL" sz="1800" b="1" dirty="0">
                <a:solidFill>
                  <a:schemeClr val="tx1"/>
                </a:solidFill>
              </a:rPr>
            </a:br>
            <a:r>
              <a:rPr lang="pl-PL" sz="2000" dirty="0">
                <a:solidFill>
                  <a:prstClr val="black"/>
                </a:solidFill>
                <a:latin typeface="72 Condensed" panose="020B0506030000000003" pitchFamily="34" charset="0"/>
                <a:ea typeface="+mn-ea"/>
                <a:cs typeface="72 Condensed" panose="020B0506030000000003" pitchFamily="34" charset="0"/>
              </a:rPr>
              <a:t>W Londynie znajduję się bardzo dużo atrakcji. Jednym z nich jest na przykład Big Ben. Warto wiedzieć, że nie jest on wieżą </a:t>
            </a:r>
            <a:r>
              <a:rPr lang="pl-PL" sz="2000" dirty="0" smtClean="0">
                <a:solidFill>
                  <a:prstClr val="black"/>
                </a:solidFill>
                <a:latin typeface="72 Condensed" panose="020B0506030000000003" pitchFamily="34" charset="0"/>
                <a:ea typeface="+mn-ea"/>
                <a:cs typeface="72 Condensed" panose="020B0506030000000003" pitchFamily="34" charset="0"/>
              </a:rPr>
              <a:t>zegarową, </a:t>
            </a:r>
            <a:r>
              <a:rPr lang="pl-PL" sz="2000" dirty="0">
                <a:solidFill>
                  <a:prstClr val="black"/>
                </a:solidFill>
                <a:latin typeface="72 Condensed" panose="020B0506030000000003" pitchFamily="34" charset="0"/>
                <a:ea typeface="+mn-ea"/>
                <a:cs typeface="72 Condensed" panose="020B0506030000000003" pitchFamily="34" charset="0"/>
              </a:rPr>
              <a:t>a dzwonem. Jest też tam H</a:t>
            </a:r>
            <a:r>
              <a:rPr lang="en-US" sz="2000" dirty="0">
                <a:solidFill>
                  <a:prstClr val="black"/>
                </a:solidFill>
                <a:latin typeface="72 Condensed" panose="020B0506030000000003" pitchFamily="34" charset="0"/>
                <a:ea typeface="+mn-ea"/>
                <a:cs typeface="72 Condensed" panose="020B0506030000000003" pitchFamily="34" charset="0"/>
              </a:rPr>
              <a:t>arry Potter™ Studio Tour </a:t>
            </a:r>
            <a:r>
              <a:rPr lang="pl-PL" sz="2000" dirty="0">
                <a:solidFill>
                  <a:prstClr val="black"/>
                </a:solidFill>
                <a:latin typeface="72 Condensed" panose="020B0506030000000003" pitchFamily="34" charset="0"/>
                <a:ea typeface="+mn-ea"/>
                <a:cs typeface="72 Condensed" panose="020B0506030000000003" pitchFamily="34" charset="0"/>
              </a:rPr>
              <a:t>Attraction. Jest to rodzaj parku tematycznego i muzeum upamiętniające wszystkie dzieła filmowe o małym czarodzieju. Znajduje się tam jeszcze London eye. Jest to największy młyn w Europie. Znajduje się tam  Tower Bridge. Jest to jeden z najbardziej  znanych obiektów w Londynie, </a:t>
            </a:r>
            <a:r>
              <a:rPr lang="pl-PL" sz="2000" dirty="0" smtClean="0">
                <a:solidFill>
                  <a:prstClr val="black"/>
                </a:solidFill>
                <a:latin typeface="72 Condensed" panose="020B0506030000000003" pitchFamily="34" charset="0"/>
                <a:ea typeface="+mn-ea"/>
                <a:cs typeface="72 Condensed" panose="020B0506030000000003" pitchFamily="34" charset="0"/>
              </a:rPr>
              <a:t>zbudowany w </a:t>
            </a:r>
            <a:r>
              <a:rPr lang="pl-PL" sz="2000" dirty="0">
                <a:solidFill>
                  <a:prstClr val="black"/>
                </a:solidFill>
                <a:latin typeface="72 Condensed" panose="020B0506030000000003" pitchFamily="34" charset="0"/>
                <a:ea typeface="+mn-ea"/>
                <a:cs typeface="72 Condensed" panose="020B0506030000000003" pitchFamily="34" charset="0"/>
              </a:rPr>
              <a:t>stylu wiktoriańskim. Pałac Buckingham jest od 1837 oficjalną siedzibą monarchów brytyjskich oraz największym na świecie pałacem królewskim wciąż pełniącym swą pierwotną funkcję. Znajduje się tam jeszcze wiele innych atrakcji i zabytków. W Londynie jest 60 muzeów. </a:t>
            </a:r>
            <a:r>
              <a:rPr lang="en-US" sz="2000" dirty="0">
                <a:solidFill>
                  <a:prstClr val="black"/>
                </a:solidFill>
                <a:latin typeface="72 Condensed" panose="020B0506030000000003" pitchFamily="34" charset="0"/>
                <a:ea typeface="+mn-ea"/>
                <a:cs typeface="72 Condensed" panose="020B0506030000000003" pitchFamily="34" charset="0"/>
              </a:rPr>
              <a:t/>
            </a:r>
            <a:br>
              <a:rPr lang="en-US" sz="2000" dirty="0">
                <a:solidFill>
                  <a:prstClr val="black"/>
                </a:solidFill>
                <a:latin typeface="72 Condensed" panose="020B0506030000000003" pitchFamily="34" charset="0"/>
                <a:ea typeface="+mn-ea"/>
                <a:cs typeface="72 Condensed" panose="020B0506030000000003" pitchFamily="34" charset="0"/>
              </a:rPr>
            </a:br>
            <a:endParaRPr lang="pl-PL" sz="1800" b="1" dirty="0">
              <a:solidFill>
                <a:schemeClr val="tx1"/>
              </a:solidFill>
            </a:endParaRPr>
          </a:p>
        </p:txBody>
      </p:sp>
      <p:pic>
        <p:nvPicPr>
          <p:cNvPr id="4" name="Obraz 3">
            <a:extLst>
              <a:ext uri="{FF2B5EF4-FFF2-40B4-BE49-F238E27FC236}">
                <a16:creationId xmlns:a16="http://schemas.microsoft.com/office/drawing/2014/main" xmlns="" id="{BDA9856A-EB9E-4BA9-948D-15D78BA562F5}"/>
              </a:ext>
            </a:extLst>
          </p:cNvPr>
          <p:cNvPicPr>
            <a:picLocks noChangeAspect="1"/>
          </p:cNvPicPr>
          <p:nvPr/>
        </p:nvPicPr>
        <p:blipFill>
          <a:blip r:embed="rId2"/>
          <a:stretch>
            <a:fillRect/>
          </a:stretch>
        </p:blipFill>
        <p:spPr>
          <a:xfrm>
            <a:off x="6454588" y="3494555"/>
            <a:ext cx="5271247" cy="2965076"/>
          </a:xfrm>
          <a:prstGeom prst="rect">
            <a:avLst/>
          </a:prstGeom>
        </p:spPr>
      </p:pic>
      <p:pic>
        <p:nvPicPr>
          <p:cNvPr id="5" name="Obraz 4">
            <a:extLst>
              <a:ext uri="{FF2B5EF4-FFF2-40B4-BE49-F238E27FC236}">
                <a16:creationId xmlns:a16="http://schemas.microsoft.com/office/drawing/2014/main" xmlns="" id="{C3F59AF2-D2BB-4FAF-96FB-2D8BC88ED107}"/>
              </a:ext>
            </a:extLst>
          </p:cNvPr>
          <p:cNvPicPr>
            <a:picLocks noChangeAspect="1"/>
          </p:cNvPicPr>
          <p:nvPr/>
        </p:nvPicPr>
        <p:blipFill>
          <a:blip r:embed="rId3"/>
          <a:stretch>
            <a:fillRect/>
          </a:stretch>
        </p:blipFill>
        <p:spPr>
          <a:xfrm>
            <a:off x="7413813" y="0"/>
            <a:ext cx="4419601" cy="3314700"/>
          </a:xfrm>
          <a:prstGeom prst="rect">
            <a:avLst/>
          </a:prstGeom>
        </p:spPr>
      </p:pic>
    </p:spTree>
    <p:extLst>
      <p:ext uri="{BB962C8B-B14F-4D97-AF65-F5344CB8AC3E}">
        <p14:creationId xmlns:p14="http://schemas.microsoft.com/office/powerpoint/2010/main" val="1687200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90C9AE-BADD-4801-8334-13FD4729BABA}"/>
              </a:ext>
            </a:extLst>
          </p:cNvPr>
          <p:cNvSpPr>
            <a:spLocks noGrp="1"/>
          </p:cNvSpPr>
          <p:nvPr>
            <p:ph type="title"/>
          </p:nvPr>
        </p:nvSpPr>
        <p:spPr>
          <a:xfrm>
            <a:off x="2081937" y="642039"/>
            <a:ext cx="8911687" cy="1280890"/>
          </a:xfrm>
        </p:spPr>
        <p:txBody>
          <a:bodyPr>
            <a:normAutofit/>
          </a:bodyPr>
          <a:lstStyle/>
          <a:p>
            <a:pPr algn="ctr"/>
            <a:r>
              <a:rPr lang="pl-PL" sz="4000" b="1" dirty="0"/>
              <a:t>Dziękuje za uwagę !!!</a:t>
            </a:r>
          </a:p>
        </p:txBody>
      </p:sp>
      <p:pic>
        <p:nvPicPr>
          <p:cNvPr id="3" name="Obraz 2">
            <a:extLst>
              <a:ext uri="{FF2B5EF4-FFF2-40B4-BE49-F238E27FC236}">
                <a16:creationId xmlns:a16="http://schemas.microsoft.com/office/drawing/2014/main" xmlns="" id="{BD6D7961-A6D0-4814-BAF4-B31C06C97C79}"/>
              </a:ext>
            </a:extLst>
          </p:cNvPr>
          <p:cNvPicPr>
            <a:picLocks noChangeAspect="1"/>
          </p:cNvPicPr>
          <p:nvPr/>
        </p:nvPicPr>
        <p:blipFill>
          <a:blip r:embed="rId2"/>
          <a:stretch>
            <a:fillRect/>
          </a:stretch>
        </p:blipFill>
        <p:spPr>
          <a:xfrm>
            <a:off x="5058988" y="2330823"/>
            <a:ext cx="2528047" cy="2528047"/>
          </a:xfrm>
          <a:prstGeom prst="rect">
            <a:avLst/>
          </a:prstGeom>
        </p:spPr>
      </p:pic>
      <p:pic>
        <p:nvPicPr>
          <p:cNvPr id="4" name="Obraz 3">
            <a:extLst>
              <a:ext uri="{FF2B5EF4-FFF2-40B4-BE49-F238E27FC236}">
                <a16:creationId xmlns:a16="http://schemas.microsoft.com/office/drawing/2014/main" xmlns="" id="{5AF71719-0745-4754-BFBA-EA5E8A769C33}"/>
              </a:ext>
            </a:extLst>
          </p:cNvPr>
          <p:cNvPicPr>
            <a:picLocks noChangeAspect="1"/>
          </p:cNvPicPr>
          <p:nvPr/>
        </p:nvPicPr>
        <p:blipFill>
          <a:blip r:embed="rId2"/>
          <a:stretch>
            <a:fillRect/>
          </a:stretch>
        </p:blipFill>
        <p:spPr>
          <a:xfrm>
            <a:off x="1404281" y="2330823"/>
            <a:ext cx="2528047" cy="2528047"/>
          </a:xfrm>
          <a:prstGeom prst="rect">
            <a:avLst/>
          </a:prstGeom>
        </p:spPr>
      </p:pic>
      <p:pic>
        <p:nvPicPr>
          <p:cNvPr id="5" name="Obraz 4">
            <a:extLst>
              <a:ext uri="{FF2B5EF4-FFF2-40B4-BE49-F238E27FC236}">
                <a16:creationId xmlns:a16="http://schemas.microsoft.com/office/drawing/2014/main" xmlns="" id="{113452EF-CB52-4CED-B272-3D5B2DCF4773}"/>
              </a:ext>
            </a:extLst>
          </p:cNvPr>
          <p:cNvPicPr>
            <a:picLocks noChangeAspect="1"/>
          </p:cNvPicPr>
          <p:nvPr/>
        </p:nvPicPr>
        <p:blipFill>
          <a:blip r:embed="rId2"/>
          <a:stretch>
            <a:fillRect/>
          </a:stretch>
        </p:blipFill>
        <p:spPr>
          <a:xfrm>
            <a:off x="8976564" y="2330823"/>
            <a:ext cx="2528047" cy="2528047"/>
          </a:xfrm>
          <a:prstGeom prst="rect">
            <a:avLst/>
          </a:prstGeom>
        </p:spPr>
      </p:pic>
    </p:spTree>
    <p:extLst>
      <p:ext uri="{BB962C8B-B14F-4D97-AF65-F5344CB8AC3E}">
        <p14:creationId xmlns:p14="http://schemas.microsoft.com/office/powerpoint/2010/main" val="3395325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3AA6950-4814-430C-9158-6151956DDE95}"/>
              </a:ext>
            </a:extLst>
          </p:cNvPr>
          <p:cNvSpPr>
            <a:spLocks noGrp="1"/>
          </p:cNvSpPr>
          <p:nvPr>
            <p:ph type="title"/>
          </p:nvPr>
        </p:nvSpPr>
        <p:spPr>
          <a:xfrm>
            <a:off x="2592924" y="247591"/>
            <a:ext cx="8911687" cy="1280890"/>
          </a:xfrm>
        </p:spPr>
        <p:txBody>
          <a:bodyPr/>
          <a:lstStyle/>
          <a:p>
            <a:r>
              <a:rPr lang="pl-PL" b="1" dirty="0"/>
              <a:t>Przypisy źródłowe</a:t>
            </a:r>
          </a:p>
        </p:txBody>
      </p:sp>
      <p:sp>
        <p:nvSpPr>
          <p:cNvPr id="3" name="pole tekstowe 2">
            <a:extLst>
              <a:ext uri="{FF2B5EF4-FFF2-40B4-BE49-F238E27FC236}">
                <a16:creationId xmlns:a16="http://schemas.microsoft.com/office/drawing/2014/main" xmlns="" id="{0E44F5A7-7AF1-4657-B2A2-D336BB9EFCB6}"/>
              </a:ext>
            </a:extLst>
          </p:cNvPr>
          <p:cNvSpPr txBox="1"/>
          <p:nvPr/>
        </p:nvSpPr>
        <p:spPr>
          <a:xfrm>
            <a:off x="2592924" y="1400312"/>
            <a:ext cx="8911687" cy="5293757"/>
          </a:xfrm>
          <a:prstGeom prst="rect">
            <a:avLst/>
          </a:prstGeom>
          <a:noFill/>
        </p:spPr>
        <p:txBody>
          <a:bodyPr wrap="square" rtlCol="0">
            <a:spAutoFit/>
          </a:bodyPr>
          <a:lstStyle/>
          <a:p>
            <a:r>
              <a:rPr lang="pl-PL" sz="2000" b="1" dirty="0">
                <a:solidFill>
                  <a:schemeClr val="accent2">
                    <a:lumMod val="75000"/>
                  </a:schemeClr>
                </a:solidFill>
                <a:latin typeface="72 Condensed" panose="020B0506030000000003" pitchFamily="34" charset="0"/>
                <a:cs typeface="72 Condensed" panose="020B0506030000000003" pitchFamily="34" charset="0"/>
              </a:rPr>
              <a:t>Londyn:</a:t>
            </a:r>
          </a:p>
          <a:p>
            <a:r>
              <a:rPr lang="pl-PL" sz="2000" b="1" dirty="0">
                <a:latin typeface="72 Condensed" panose="020B0506030000000003" pitchFamily="34" charset="0"/>
                <a:cs typeface="72 Condensed" panose="020B0506030000000003" pitchFamily="34" charset="0"/>
                <a:hlinkClick r:id="rId2"/>
              </a:rPr>
              <a:t>Londyn – Wikipedia, wolna encyklopedia</a:t>
            </a:r>
          </a:p>
          <a:p>
            <a:r>
              <a:rPr lang="pl-PL" sz="2000" b="1" dirty="0">
                <a:latin typeface="72 Condensed" panose="020B0506030000000003" pitchFamily="34" charset="0"/>
                <a:cs typeface="72 Condensed" panose="020B0506030000000003" pitchFamily="34" charset="0"/>
                <a:hlinkClick r:id="rId3"/>
              </a:rPr>
              <a:t>33 ciekawostki o Londynie. Fakty, informacje, z czego słynie</a:t>
            </a:r>
          </a:p>
          <a:p>
            <a:r>
              <a:rPr lang="pl-PL" sz="2000" b="1" dirty="0">
                <a:latin typeface="72 Condensed" panose="020B0506030000000003" pitchFamily="34" charset="0"/>
                <a:cs typeface="72 Condensed" panose="020B0506030000000003" pitchFamily="34" charset="0"/>
              </a:rPr>
              <a:t>Google-Atrakcje</a:t>
            </a:r>
          </a:p>
          <a:p>
            <a:endParaRPr lang="pl-PL" sz="2000" b="1" dirty="0">
              <a:latin typeface="72 Condensed" panose="020B0506030000000003" pitchFamily="34" charset="0"/>
              <a:cs typeface="72 Condensed" panose="020B0506030000000003" pitchFamily="34" charset="0"/>
            </a:endParaRPr>
          </a:p>
          <a:p>
            <a:r>
              <a:rPr lang="pl-PL" sz="2000" b="1" dirty="0">
                <a:solidFill>
                  <a:schemeClr val="accent2">
                    <a:lumMod val="75000"/>
                  </a:schemeClr>
                </a:solidFill>
                <a:latin typeface="72 Condensed" panose="020B0506030000000003" pitchFamily="34" charset="0"/>
                <a:cs typeface="72 Condensed" panose="020B0506030000000003" pitchFamily="34" charset="0"/>
              </a:rPr>
              <a:t>Suez:</a:t>
            </a:r>
          </a:p>
          <a:p>
            <a:r>
              <a:rPr lang="pl-PL" sz="2000" b="1" dirty="0">
                <a:latin typeface="72 Condensed" panose="020B0506030000000003" pitchFamily="34" charset="0"/>
                <a:cs typeface="72 Condensed" panose="020B0506030000000003" pitchFamily="34" charset="0"/>
                <a:hlinkClick r:id="rId4"/>
              </a:rPr>
              <a:t>Suez – Wikipedia, wolna encyklopedia</a:t>
            </a:r>
          </a:p>
          <a:p>
            <a:r>
              <a:rPr lang="pl-PL" sz="2000" b="1" dirty="0">
                <a:latin typeface="72 Condensed" panose="020B0506030000000003" pitchFamily="34" charset="0"/>
                <a:cs typeface="72 Condensed" panose="020B0506030000000003" pitchFamily="34" charset="0"/>
                <a:hlinkClick r:id="rId5"/>
              </a:rPr>
              <a:t>Co warto zobaczyć w Suezie? Zabytki i atrakcje</a:t>
            </a:r>
          </a:p>
          <a:p>
            <a:endParaRPr lang="pl-PL" sz="2000" b="1" dirty="0">
              <a:solidFill>
                <a:schemeClr val="accent2">
                  <a:lumMod val="75000"/>
                </a:schemeClr>
              </a:solidFill>
              <a:latin typeface="72 Condensed" panose="020B0506030000000003" pitchFamily="34" charset="0"/>
              <a:cs typeface="72 Condensed" panose="020B0506030000000003" pitchFamily="34" charset="0"/>
            </a:endParaRPr>
          </a:p>
          <a:p>
            <a:r>
              <a:rPr lang="pl-PL" sz="2000" b="1" dirty="0">
                <a:solidFill>
                  <a:schemeClr val="accent2">
                    <a:lumMod val="75000"/>
                  </a:schemeClr>
                </a:solidFill>
                <a:latin typeface="72 Condensed" panose="020B0506030000000003" pitchFamily="34" charset="0"/>
                <a:cs typeface="72 Condensed" panose="020B0506030000000003" pitchFamily="34" charset="0"/>
              </a:rPr>
              <a:t>Bombaj:</a:t>
            </a:r>
          </a:p>
          <a:p>
            <a:r>
              <a:rPr lang="pl-PL" sz="2000" b="1" dirty="0">
                <a:latin typeface="72 Condensed" panose="020B0506030000000003" pitchFamily="34" charset="0"/>
                <a:cs typeface="72 Condensed" panose="020B0506030000000003" pitchFamily="34" charset="0"/>
                <a:hlinkClick r:id="rId6"/>
              </a:rPr>
              <a:t>Mumbaj – Wikipedia, wolna encyklopedia</a:t>
            </a:r>
          </a:p>
          <a:p>
            <a:r>
              <a:rPr lang="pl-PL" sz="2000" b="1" dirty="0">
                <a:latin typeface="72 Condensed" panose="020B0506030000000003" pitchFamily="34" charset="0"/>
                <a:cs typeface="72 Condensed" panose="020B0506030000000003" pitchFamily="34" charset="0"/>
              </a:rPr>
              <a:t>Google-Atrakcje</a:t>
            </a:r>
          </a:p>
          <a:p>
            <a:r>
              <a:rPr lang="pl-PL" sz="2000" b="1" dirty="0">
                <a:latin typeface="72 Condensed" panose="020B0506030000000003" pitchFamily="34" charset="0"/>
                <a:cs typeface="72 Condensed" panose="020B0506030000000003" pitchFamily="34" charset="0"/>
                <a:hlinkClick r:id="rId7"/>
              </a:rPr>
              <a:t>Brama Indii (Mumbaj) – Wikipedia, wolna encyklopedia</a:t>
            </a:r>
          </a:p>
          <a:p>
            <a:r>
              <a:rPr lang="pl-PL" sz="2000" b="1" dirty="0">
                <a:latin typeface="72 Condensed" panose="020B0506030000000003" pitchFamily="34" charset="0"/>
                <a:cs typeface="72 Condensed" panose="020B0506030000000003" pitchFamily="34" charset="0"/>
                <a:hlinkClick r:id="rId8"/>
              </a:rPr>
              <a:t>Siddhivinayak Temple, Mumbai - Wikipedia</a:t>
            </a:r>
          </a:p>
          <a:p>
            <a:r>
              <a:rPr lang="pl-PL" sz="2000" b="1" dirty="0">
                <a:latin typeface="72 Condensed" panose="020B0506030000000003" pitchFamily="34" charset="0"/>
                <a:cs typeface="72 Condensed" panose="020B0506030000000003" pitchFamily="34" charset="0"/>
                <a:hlinkClick r:id="rId7"/>
              </a:rPr>
              <a:t>Taj </a:t>
            </a:r>
            <a:r>
              <a:rPr lang="pl-PL" sz="2000" b="1" dirty="0" err="1">
                <a:latin typeface="72 Condensed" panose="020B0506030000000003" pitchFamily="34" charset="0"/>
                <a:cs typeface="72 Condensed" panose="020B0506030000000003" pitchFamily="34" charset="0"/>
                <a:hlinkClick r:id="rId7"/>
              </a:rPr>
              <a:t>Mahal</a:t>
            </a:r>
            <a:r>
              <a:rPr lang="pl-PL" sz="2000" b="1" dirty="0">
                <a:latin typeface="72 Condensed" panose="020B0506030000000003" pitchFamily="34" charset="0"/>
                <a:cs typeface="72 Condensed" panose="020B0506030000000003" pitchFamily="34" charset="0"/>
                <a:hlinkClick r:id="rId7"/>
              </a:rPr>
              <a:t> </a:t>
            </a:r>
            <a:r>
              <a:rPr lang="pl-PL" sz="2000" b="1" dirty="0" err="1">
                <a:latin typeface="72 Condensed" panose="020B0506030000000003" pitchFamily="34" charset="0"/>
                <a:cs typeface="72 Condensed" panose="020B0506030000000003" pitchFamily="34" charset="0"/>
                <a:hlinkClick r:id="rId7"/>
              </a:rPr>
              <a:t>Palace</a:t>
            </a:r>
            <a:r>
              <a:rPr lang="pl-PL" sz="2000" b="1" dirty="0">
                <a:latin typeface="72 Condensed" panose="020B0506030000000003" pitchFamily="34" charset="0"/>
                <a:cs typeface="72 Condensed" panose="020B0506030000000003" pitchFamily="34" charset="0"/>
                <a:hlinkClick r:id="rId7"/>
              </a:rPr>
              <a:t> – Wikipedia, wolna encyklopedia</a:t>
            </a:r>
          </a:p>
          <a:p>
            <a:r>
              <a:rPr lang="pl-PL" sz="2000" b="1" dirty="0">
                <a:latin typeface="72 Condensed" panose="020B0506030000000003" pitchFamily="34" charset="0"/>
                <a:cs typeface="72 Condensed" panose="020B0506030000000003" pitchFamily="34" charset="0"/>
                <a:hlinkClick r:id="rId9"/>
              </a:rPr>
              <a:t>Zaskakujące informacje i ciekawostki o </a:t>
            </a:r>
            <a:r>
              <a:rPr lang="pl-PL" sz="2000" b="1" dirty="0" err="1">
                <a:latin typeface="72 Condensed" panose="020B0506030000000003" pitchFamily="34" charset="0"/>
                <a:cs typeface="72 Condensed" panose="020B0506030000000003" pitchFamily="34" charset="0"/>
                <a:hlinkClick r:id="rId9"/>
              </a:rPr>
              <a:t>Mumbaju</a:t>
            </a:r>
            <a:r>
              <a:rPr lang="pl-PL" sz="2000" b="1" dirty="0">
                <a:latin typeface="72 Condensed" panose="020B0506030000000003" pitchFamily="34" charset="0"/>
                <a:cs typeface="72 Condensed" panose="020B0506030000000003" pitchFamily="34" charset="0"/>
                <a:hlinkClick r:id="rId9"/>
              </a:rPr>
              <a:t> (Bombaj)</a:t>
            </a:r>
          </a:p>
          <a:p>
            <a:endParaRPr lang="pl-PL" sz="2000" b="1" dirty="0">
              <a:latin typeface="72 Condensed" panose="020B0506030000000003" pitchFamily="34" charset="0"/>
              <a:cs typeface="72 Condensed" panose="020B0506030000000003" pitchFamily="34" charset="0"/>
            </a:endParaRPr>
          </a:p>
        </p:txBody>
      </p:sp>
    </p:spTree>
    <p:extLst>
      <p:ext uri="{BB962C8B-B14F-4D97-AF65-F5344CB8AC3E}">
        <p14:creationId xmlns:p14="http://schemas.microsoft.com/office/powerpoint/2010/main" val="2318102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961A5F5-2E4E-402D-BB38-CDBAF5D02509}"/>
              </a:ext>
            </a:extLst>
          </p:cNvPr>
          <p:cNvSpPr>
            <a:spLocks noGrp="1"/>
          </p:cNvSpPr>
          <p:nvPr>
            <p:ph type="title"/>
          </p:nvPr>
        </p:nvSpPr>
        <p:spPr>
          <a:xfrm>
            <a:off x="2592924" y="624110"/>
            <a:ext cx="8911687" cy="1280890"/>
          </a:xfrm>
        </p:spPr>
        <p:txBody>
          <a:bodyPr/>
          <a:lstStyle/>
          <a:p>
            <a:r>
              <a:rPr lang="pl-PL" b="1" dirty="0"/>
              <a:t>Przypisy źródłowe Ad.1</a:t>
            </a:r>
          </a:p>
        </p:txBody>
      </p:sp>
      <p:sp>
        <p:nvSpPr>
          <p:cNvPr id="3" name="pole tekstowe 2">
            <a:extLst>
              <a:ext uri="{FF2B5EF4-FFF2-40B4-BE49-F238E27FC236}">
                <a16:creationId xmlns:a16="http://schemas.microsoft.com/office/drawing/2014/main" xmlns="" id="{1C8C5EF8-D746-4DA6-A364-7CDBE55640B1}"/>
              </a:ext>
            </a:extLst>
          </p:cNvPr>
          <p:cNvSpPr txBox="1"/>
          <p:nvPr/>
        </p:nvSpPr>
        <p:spPr>
          <a:xfrm>
            <a:off x="2592923" y="2151529"/>
            <a:ext cx="8911687" cy="4985980"/>
          </a:xfrm>
          <a:prstGeom prst="rect">
            <a:avLst/>
          </a:prstGeom>
          <a:noFill/>
        </p:spPr>
        <p:txBody>
          <a:bodyPr wrap="square" rtlCol="0">
            <a:spAutoFit/>
          </a:bodyPr>
          <a:lstStyle/>
          <a:p>
            <a:r>
              <a:rPr lang="pl-PL" sz="2000" b="1" dirty="0">
                <a:solidFill>
                  <a:schemeClr val="accent2">
                    <a:lumMod val="75000"/>
                  </a:schemeClr>
                </a:solidFill>
                <a:latin typeface="72 Condensed" panose="020B0506030000000003" pitchFamily="34" charset="0"/>
                <a:cs typeface="72 Condensed" panose="020B0506030000000003" pitchFamily="34" charset="0"/>
              </a:rPr>
              <a:t>Kalkuta:</a:t>
            </a:r>
          </a:p>
          <a:p>
            <a:r>
              <a:rPr lang="pl-PL" sz="2000" b="1" dirty="0">
                <a:latin typeface="72 Condensed" panose="020B0506030000000003" pitchFamily="34" charset="0"/>
                <a:cs typeface="72 Condensed" panose="020B0506030000000003" pitchFamily="34" charset="0"/>
              </a:rPr>
              <a:t>Google- „Czym jest Kalkuta”</a:t>
            </a:r>
          </a:p>
          <a:p>
            <a:r>
              <a:rPr lang="pl-PL" sz="2000" b="1" dirty="0">
                <a:latin typeface="72 Condensed" panose="020B0506030000000003" pitchFamily="34" charset="0"/>
                <a:cs typeface="72 Condensed" panose="020B0506030000000003" pitchFamily="34" charset="0"/>
              </a:rPr>
              <a:t>Google-Atrakcje</a:t>
            </a:r>
          </a:p>
          <a:p>
            <a:r>
              <a:rPr lang="pl-PL" sz="2000" b="1" dirty="0">
                <a:latin typeface="72 Condensed" panose="020B0506030000000003" pitchFamily="34" charset="0"/>
                <a:cs typeface="72 Condensed" panose="020B0506030000000003" pitchFamily="34" charset="0"/>
                <a:hlinkClick r:id="rId2"/>
              </a:rPr>
              <a:t>Indian Museum, Kolkata - Wikipedia</a:t>
            </a:r>
          </a:p>
          <a:p>
            <a:r>
              <a:rPr lang="pl-PL" sz="2000" b="1" dirty="0">
                <a:solidFill>
                  <a:schemeClr val="accent2"/>
                </a:solidFill>
                <a:latin typeface="72 Condensed" panose="020B0506030000000003" pitchFamily="34" charset="0"/>
                <a:cs typeface="72 Condensed" panose="020B0506030000000003" pitchFamily="34" charset="0"/>
                <a:hlinkClick r:id="rId3">
                  <a:extLst>
                    <a:ext uri="{A12FA001-AC4F-418D-AE19-62706E023703}">
                      <ahyp:hlinkClr xmlns:ahyp="http://schemas.microsoft.com/office/drawing/2018/hyperlinkcolor" xmlns="" val="tx"/>
                    </a:ext>
                  </a:extLst>
                </a:hlinkClick>
              </a:rPr>
              <a:t>Victoria Memorial, Kolkata - Wikipedia</a:t>
            </a:r>
            <a:r>
              <a:rPr lang="pl-PL" sz="2000" dirty="0">
                <a:latin typeface="72 Condensed" panose="020B0506030000000003" pitchFamily="34" charset="0"/>
                <a:cs typeface="72 Condensed" panose="020B0506030000000003" pitchFamily="34" charset="0"/>
                <a:hlinkClick r:id="rId3"/>
              </a:rPr>
              <a:t/>
            </a:r>
            <a:br>
              <a:rPr lang="pl-PL" sz="2000" dirty="0">
                <a:latin typeface="72 Condensed" panose="020B0506030000000003" pitchFamily="34" charset="0"/>
                <a:cs typeface="72 Condensed" panose="020B0506030000000003" pitchFamily="34" charset="0"/>
                <a:hlinkClick r:id="rId3"/>
              </a:rPr>
            </a:br>
            <a:r>
              <a:rPr lang="pl-PL" sz="2000" b="1" dirty="0">
                <a:latin typeface="72 Condensed" panose="020B0506030000000003" pitchFamily="34" charset="0"/>
                <a:cs typeface="72 Condensed" panose="020B0506030000000003" pitchFamily="34" charset="0"/>
                <a:hlinkClick r:id="rId4"/>
              </a:rPr>
              <a:t>Howrah Bridge - Wikipedia</a:t>
            </a:r>
          </a:p>
          <a:p>
            <a:r>
              <a:rPr lang="pl-PL" sz="2000" b="1" dirty="0">
                <a:latin typeface="72 Condensed" panose="020B0506030000000003" pitchFamily="34" charset="0"/>
                <a:cs typeface="72 Condensed" panose="020B0506030000000003" pitchFamily="34" charset="0"/>
                <a:hlinkClick r:id="rId5"/>
              </a:rPr>
              <a:t>Ciekawostki oraz informacje o Kalkucie - Fajne Podróże</a:t>
            </a:r>
          </a:p>
          <a:p>
            <a:endParaRPr lang="pl-PL" sz="2000" b="1" dirty="0">
              <a:latin typeface="72 Condensed" panose="020B0506030000000003" pitchFamily="34" charset="0"/>
              <a:cs typeface="72 Condensed" panose="020B0506030000000003" pitchFamily="34" charset="0"/>
              <a:hlinkClick r:id="rId5"/>
            </a:endParaRPr>
          </a:p>
          <a:p>
            <a:r>
              <a:rPr lang="pl-PL" sz="2000" b="1" dirty="0">
                <a:solidFill>
                  <a:schemeClr val="accent2">
                    <a:lumMod val="75000"/>
                  </a:schemeClr>
                </a:solidFill>
                <a:latin typeface="72 Condensed" panose="020B0506030000000003" pitchFamily="34" charset="0"/>
                <a:cs typeface="72 Condensed" panose="020B0506030000000003" pitchFamily="34" charset="0"/>
              </a:rPr>
              <a:t>Jokohama:</a:t>
            </a:r>
            <a:r>
              <a:rPr lang="pl-PL" sz="2000" dirty="0">
                <a:latin typeface="72 Condensed" panose="020B0506030000000003" pitchFamily="34" charset="0"/>
                <a:cs typeface="72 Condensed" panose="020B0506030000000003" pitchFamily="34" charset="0"/>
                <a:hlinkClick r:id="rId6"/>
              </a:rPr>
              <a:t/>
            </a:r>
            <a:br>
              <a:rPr lang="pl-PL" sz="2000" dirty="0">
                <a:latin typeface="72 Condensed" panose="020B0506030000000003" pitchFamily="34" charset="0"/>
                <a:cs typeface="72 Condensed" panose="020B0506030000000003" pitchFamily="34" charset="0"/>
                <a:hlinkClick r:id="rId6"/>
              </a:rPr>
            </a:br>
            <a:r>
              <a:rPr lang="pl-PL" sz="2000" b="1" dirty="0">
                <a:latin typeface="72 Condensed" panose="020B0506030000000003" pitchFamily="34" charset="0"/>
                <a:cs typeface="72 Condensed" panose="020B0506030000000003" pitchFamily="34" charset="0"/>
                <a:hlinkClick r:id="rId6"/>
              </a:rPr>
              <a:t>Jokohama – Wikipedia, wolna encyklopedia</a:t>
            </a:r>
          </a:p>
          <a:p>
            <a:r>
              <a:rPr lang="pl-PL" sz="2000" b="1" dirty="0" err="1">
                <a:solidFill>
                  <a:srgbClr val="31B4E6"/>
                </a:solidFill>
                <a:latin typeface="72 Condensed" panose="020B0506030000000003" pitchFamily="34" charset="0"/>
                <a:cs typeface="72 Condensed" panose="020B0506030000000003" pitchFamily="34" charset="0"/>
                <a:hlinkClick r:id="rId7">
                  <a:extLst>
                    <a:ext uri="{A12FA001-AC4F-418D-AE19-62706E023703}">
                      <ahyp:hlinkClr xmlns:ahyp="http://schemas.microsoft.com/office/drawing/2018/hyperlinkcolor" xmlns="" val="tx"/>
                    </a:ext>
                  </a:extLst>
                </a:hlinkClick>
              </a:rPr>
              <a:t>Sankei</a:t>
            </a:r>
            <a:r>
              <a:rPr lang="pl-PL" sz="2000" b="1" dirty="0">
                <a:solidFill>
                  <a:srgbClr val="31B4E6"/>
                </a:solidFill>
                <a:latin typeface="72 Condensed" panose="020B0506030000000003" pitchFamily="34" charset="0"/>
                <a:cs typeface="72 Condensed" panose="020B0506030000000003" pitchFamily="34" charset="0"/>
                <a:hlinkClick r:id="rId7">
                  <a:extLst>
                    <a:ext uri="{A12FA001-AC4F-418D-AE19-62706E023703}">
                      <ahyp:hlinkClr xmlns:ahyp="http://schemas.microsoft.com/office/drawing/2018/hyperlinkcolor" xmlns="" val="tx"/>
                    </a:ext>
                  </a:extLst>
                </a:hlinkClick>
              </a:rPr>
              <a:t>-en - Wikipedia</a:t>
            </a:r>
            <a:r>
              <a:rPr lang="pl-PL" sz="2000" dirty="0">
                <a:solidFill>
                  <a:schemeClr val="accent2"/>
                </a:solidFill>
                <a:latin typeface="72 Condensed" panose="020B0506030000000003" pitchFamily="34" charset="0"/>
                <a:cs typeface="72 Condensed" panose="020B0506030000000003" pitchFamily="34" charset="0"/>
                <a:hlinkClick r:id="rId7">
                  <a:extLst>
                    <a:ext uri="{A12FA001-AC4F-418D-AE19-62706E023703}">
                      <ahyp:hlinkClr xmlns:ahyp="http://schemas.microsoft.com/office/drawing/2018/hyperlinkcolor" xmlns="" val="tx"/>
                    </a:ext>
                  </a:extLst>
                </a:hlinkClick>
              </a:rPr>
              <a:t/>
            </a:r>
            <a:br>
              <a:rPr lang="pl-PL" sz="2000" dirty="0">
                <a:solidFill>
                  <a:schemeClr val="accent2"/>
                </a:solidFill>
                <a:latin typeface="72 Condensed" panose="020B0506030000000003" pitchFamily="34" charset="0"/>
                <a:cs typeface="72 Condensed" panose="020B0506030000000003" pitchFamily="34" charset="0"/>
                <a:hlinkClick r:id="rId7">
                  <a:extLst>
                    <a:ext uri="{A12FA001-AC4F-418D-AE19-62706E023703}">
                      <ahyp:hlinkClr xmlns:ahyp="http://schemas.microsoft.com/office/drawing/2018/hyperlinkcolor" xmlns="" val="tx"/>
                    </a:ext>
                  </a:extLst>
                </a:hlinkClick>
              </a:rPr>
            </a:br>
            <a:r>
              <a:rPr lang="pl-PL" sz="2000" b="1" dirty="0">
                <a:latin typeface="72 Condensed" panose="020B0506030000000003" pitchFamily="34" charset="0"/>
                <a:cs typeface="72 Condensed" panose="020B0506030000000003" pitchFamily="34" charset="0"/>
                <a:hlinkClick r:id="rId8"/>
              </a:rPr>
              <a:t>Yokohama Landmark Tower - Wikipedia</a:t>
            </a:r>
          </a:p>
          <a:p>
            <a:r>
              <a:rPr lang="pl-PL" sz="2000" b="1" dirty="0">
                <a:latin typeface="72 Condensed" panose="020B0506030000000003" pitchFamily="34" charset="0"/>
                <a:cs typeface="72 Condensed" panose="020B0506030000000003" pitchFamily="34" charset="0"/>
                <a:hlinkClick r:id="rId9"/>
              </a:rPr>
              <a:t>Yamashita Park - Wikipedia</a:t>
            </a:r>
          </a:p>
          <a:p>
            <a:r>
              <a:rPr lang="pl-PL" sz="2000" b="1" dirty="0">
                <a:latin typeface="72 Condensed" panose="020B0506030000000003" pitchFamily="34" charset="0"/>
                <a:cs typeface="72 Condensed" panose="020B0506030000000003" pitchFamily="34" charset="0"/>
                <a:hlinkClick r:id="rId10"/>
              </a:rPr>
              <a:t>Jokohama ciekawostki, przydatne informacje </a:t>
            </a:r>
            <a:r>
              <a:rPr lang="pl-PL" sz="2000" b="1" dirty="0" err="1">
                <a:latin typeface="72 Condensed" panose="020B0506030000000003" pitchFamily="34" charset="0"/>
                <a:cs typeface="72 Condensed" panose="020B0506030000000003" pitchFamily="34" charset="0"/>
                <a:hlinkClick r:id="rId10"/>
              </a:rPr>
              <a:t>informacje</a:t>
            </a:r>
            <a:endParaRPr lang="pl-PL" sz="2000" b="1" dirty="0">
              <a:latin typeface="72 Condensed" panose="020B0506030000000003" pitchFamily="34" charset="0"/>
              <a:cs typeface="72 Condensed" panose="020B0506030000000003" pitchFamily="34" charset="0"/>
              <a:hlinkClick r:id="rId10"/>
            </a:endParaRPr>
          </a:p>
          <a:p>
            <a:endParaRPr lang="pl-PL" sz="2000" b="1" dirty="0">
              <a:solidFill>
                <a:schemeClr val="accent2"/>
              </a:solidFill>
              <a:hlinkClick r:id="rId7">
                <a:extLst>
                  <a:ext uri="{A12FA001-AC4F-418D-AE19-62706E023703}">
                    <ahyp:hlinkClr xmlns:ahyp="http://schemas.microsoft.com/office/drawing/2018/hyperlinkcolor" xmlns="" val="tx"/>
                  </a:ext>
                </a:extLst>
              </a:hlinkClick>
            </a:endParaRPr>
          </a:p>
          <a:p>
            <a:endParaRPr lang="pl-PL" sz="2000" b="1" dirty="0">
              <a:solidFill>
                <a:schemeClr val="accent2">
                  <a:lumMod val="75000"/>
                </a:schemeClr>
              </a:solidFill>
              <a:latin typeface="72 Condensed" panose="020B0506030000000003" pitchFamily="34" charset="0"/>
              <a:cs typeface="72 Condensed" panose="020B0506030000000003" pitchFamily="34" charset="0"/>
            </a:endParaRPr>
          </a:p>
        </p:txBody>
      </p:sp>
    </p:spTree>
    <p:extLst>
      <p:ext uri="{BB962C8B-B14F-4D97-AF65-F5344CB8AC3E}">
        <p14:creationId xmlns:p14="http://schemas.microsoft.com/office/powerpoint/2010/main" val="272663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C8C781E-645F-43E5-9098-A552E3CE0083}"/>
              </a:ext>
            </a:extLst>
          </p:cNvPr>
          <p:cNvSpPr>
            <a:spLocks noGrp="1"/>
          </p:cNvSpPr>
          <p:nvPr>
            <p:ph type="title"/>
          </p:nvPr>
        </p:nvSpPr>
        <p:spPr/>
        <p:txBody>
          <a:bodyPr/>
          <a:lstStyle/>
          <a:p>
            <a:r>
              <a:rPr lang="pl-PL" b="1" dirty="0"/>
              <a:t>Przypisy źródłowe:</a:t>
            </a:r>
          </a:p>
        </p:txBody>
      </p:sp>
      <p:sp>
        <p:nvSpPr>
          <p:cNvPr id="3" name="pole tekstowe 2">
            <a:extLst>
              <a:ext uri="{FF2B5EF4-FFF2-40B4-BE49-F238E27FC236}">
                <a16:creationId xmlns:a16="http://schemas.microsoft.com/office/drawing/2014/main" xmlns="" id="{F2FF8BF5-BCBB-4D9F-9A9E-BBE70BA1CC75}"/>
              </a:ext>
            </a:extLst>
          </p:cNvPr>
          <p:cNvSpPr txBox="1"/>
          <p:nvPr/>
        </p:nvSpPr>
        <p:spPr>
          <a:xfrm>
            <a:off x="2592923" y="2042174"/>
            <a:ext cx="8911687" cy="4370427"/>
          </a:xfrm>
          <a:prstGeom prst="rect">
            <a:avLst/>
          </a:prstGeom>
          <a:noFill/>
        </p:spPr>
        <p:txBody>
          <a:bodyPr wrap="square" rtlCol="0">
            <a:spAutoFit/>
          </a:bodyPr>
          <a:lstStyle/>
          <a:p>
            <a:r>
              <a:rPr lang="pl-PL" sz="2000" b="1" dirty="0">
                <a:solidFill>
                  <a:schemeClr val="accent2"/>
                </a:solidFill>
                <a:latin typeface="72 Condensed" panose="020B0506030000000003" pitchFamily="34" charset="0"/>
                <a:cs typeface="72 Condensed" panose="020B0506030000000003" pitchFamily="34" charset="0"/>
              </a:rPr>
              <a:t>San Francisco:</a:t>
            </a:r>
          </a:p>
          <a:p>
            <a:r>
              <a:rPr lang="pl-PL" sz="2000" b="1" dirty="0">
                <a:latin typeface="72 Condensed" panose="020B0506030000000003" pitchFamily="34" charset="0"/>
                <a:cs typeface="72 Condensed" panose="020B0506030000000003" pitchFamily="34" charset="0"/>
                <a:hlinkClick r:id="rId2">
                  <a:extLst>
                    <a:ext uri="{A12FA001-AC4F-418D-AE19-62706E023703}">
                      <ahyp:hlinkClr xmlns:ahyp="http://schemas.microsoft.com/office/drawing/2018/hyperlinkcolor" xmlns="" val="tx"/>
                    </a:ext>
                  </a:extLst>
                </a:hlinkClick>
              </a:rPr>
              <a:t>Google-Atrakcje</a:t>
            </a:r>
          </a:p>
          <a:p>
            <a:r>
              <a:rPr lang="pl-PL" sz="2000" b="1" dirty="0">
                <a:solidFill>
                  <a:schemeClr val="accent2"/>
                </a:solidFill>
                <a:latin typeface="72 Condensed" panose="020B0506030000000003" pitchFamily="34" charset="0"/>
                <a:cs typeface="72 Condensed" panose="020B0506030000000003" pitchFamily="34" charset="0"/>
                <a:hlinkClick r:id="rId2">
                  <a:extLst>
                    <a:ext uri="{A12FA001-AC4F-418D-AE19-62706E023703}">
                      <ahyp:hlinkClr xmlns:ahyp="http://schemas.microsoft.com/office/drawing/2018/hyperlinkcolor" xmlns="" val="tx"/>
                    </a:ext>
                  </a:extLst>
                </a:hlinkClick>
              </a:rPr>
              <a:t>Golden Gate Bridge – Wikipedia, wolna encyklopedia</a:t>
            </a:r>
          </a:p>
          <a:p>
            <a:r>
              <a:rPr lang="pl-PL" sz="2000" b="1" dirty="0">
                <a:latin typeface="72 Condensed" panose="020B0506030000000003" pitchFamily="34" charset="0"/>
                <a:cs typeface="72 Condensed" panose="020B0506030000000003" pitchFamily="34" charset="0"/>
                <a:hlinkClick r:id="rId3"/>
              </a:rPr>
              <a:t>Pier 39 – Wikipedia, wolna encyklopedia</a:t>
            </a:r>
          </a:p>
          <a:p>
            <a:r>
              <a:rPr lang="pl-PL" sz="2000" b="1" dirty="0">
                <a:latin typeface="72 Condensed" panose="020B0506030000000003" pitchFamily="34" charset="0"/>
                <a:cs typeface="72 Condensed" panose="020B0506030000000003" pitchFamily="34" charset="0"/>
                <a:hlinkClick r:id="rId4"/>
              </a:rPr>
              <a:t>Alcatraz – Wikipedia, wolna encyklopedia</a:t>
            </a:r>
          </a:p>
          <a:p>
            <a:r>
              <a:rPr lang="pl-PL" sz="2000" b="1" dirty="0">
                <a:latin typeface="72 Condensed" panose="020B0506030000000003" pitchFamily="34" charset="0"/>
                <a:cs typeface="72 Condensed" panose="020B0506030000000003" pitchFamily="34" charset="0"/>
                <a:hlinkClick r:id="rId5"/>
              </a:rPr>
              <a:t>Kilka ciekawostek o San Francisco - MyTravelMyBug.pl</a:t>
            </a:r>
          </a:p>
          <a:p>
            <a:endParaRPr lang="pl-PL" sz="2000" b="1" dirty="0">
              <a:solidFill>
                <a:schemeClr val="accent2"/>
              </a:solidFill>
              <a:latin typeface="72 Condensed" panose="020B0506030000000003" pitchFamily="34" charset="0"/>
              <a:cs typeface="72 Condensed" panose="020B0506030000000003" pitchFamily="34" charset="0"/>
            </a:endParaRPr>
          </a:p>
          <a:p>
            <a:r>
              <a:rPr lang="pl-PL" sz="2000" b="1" dirty="0">
                <a:solidFill>
                  <a:schemeClr val="accent2"/>
                </a:solidFill>
                <a:latin typeface="72 Condensed" panose="020B0506030000000003" pitchFamily="34" charset="0"/>
                <a:cs typeface="72 Condensed" panose="020B0506030000000003" pitchFamily="34" charset="0"/>
              </a:rPr>
              <a:t>Nowy Jork:</a:t>
            </a:r>
          </a:p>
          <a:p>
            <a:r>
              <a:rPr lang="pl-PL" sz="2000" b="1" dirty="0">
                <a:solidFill>
                  <a:schemeClr val="accent2"/>
                </a:solidFill>
                <a:latin typeface="72 Condensed" panose="020B0506030000000003" pitchFamily="34" charset="0"/>
                <a:cs typeface="72 Condensed" panose="020B0506030000000003" pitchFamily="34" charset="0"/>
                <a:hlinkClick r:id="rId6">
                  <a:extLst>
                    <a:ext uri="{A12FA001-AC4F-418D-AE19-62706E023703}">
                      <ahyp:hlinkClr xmlns:ahyp="http://schemas.microsoft.com/office/drawing/2018/hyperlinkcolor" xmlns="" val="tx"/>
                    </a:ext>
                  </a:extLst>
                </a:hlinkClick>
              </a:rPr>
              <a:t>Nowy Jork – Wikipedia, wolna encyklopedia</a:t>
            </a:r>
            <a:r>
              <a:rPr lang="pl-PL" sz="2000" b="1" dirty="0">
                <a:solidFill>
                  <a:schemeClr val="accent2"/>
                </a:solidFill>
                <a:latin typeface="72 Condensed" panose="020B0506030000000003" pitchFamily="34" charset="0"/>
                <a:cs typeface="72 Condensed" panose="020B0506030000000003" pitchFamily="34" charset="0"/>
                <a:hlinkClick r:id="rId6">
                  <a:extLst>
                    <a:ext uri="{A12FA001-AC4F-418D-AE19-62706E023703}">
                      <ahyp:hlinkClr xmlns:ahyp="http://schemas.microsoft.com/office/drawing/2018/hyperlinkcolor" xmlns="" val="tx"/>
                    </a:ext>
                  </a:extLst>
                </a:hlinkClick>
              </a:rPr>
              <a:t/>
            </a:r>
            <a:br>
              <a:rPr lang="pl-PL" sz="2000" b="1" dirty="0">
                <a:solidFill>
                  <a:schemeClr val="accent2"/>
                </a:solidFill>
                <a:latin typeface="72 Condensed" panose="020B0506030000000003" pitchFamily="34" charset="0"/>
                <a:cs typeface="72 Condensed" panose="020B0506030000000003" pitchFamily="34" charset="0"/>
                <a:hlinkClick r:id="rId6">
                  <a:extLst>
                    <a:ext uri="{A12FA001-AC4F-418D-AE19-62706E023703}">
                      <ahyp:hlinkClr xmlns:ahyp="http://schemas.microsoft.com/office/drawing/2018/hyperlinkcolor" xmlns="" val="tx"/>
                    </a:ext>
                  </a:extLst>
                </a:hlinkClick>
              </a:rPr>
            </a:br>
            <a:r>
              <a:rPr lang="pl-PL" sz="2000" b="1" dirty="0">
                <a:latin typeface="72 Condensed" panose="020B0506030000000003" pitchFamily="34" charset="0"/>
                <a:cs typeface="72 Condensed" panose="020B0506030000000003" pitchFamily="34" charset="0"/>
                <a:hlinkClick r:id="rId6">
                  <a:extLst>
                    <a:ext uri="{A12FA001-AC4F-418D-AE19-62706E023703}">
                      <ahyp:hlinkClr xmlns:ahyp="http://schemas.microsoft.com/office/drawing/2018/hyperlinkcolor" xmlns="" val="tx"/>
                    </a:ext>
                  </a:extLst>
                </a:hlinkClick>
              </a:rPr>
              <a:t>Google-Atrakcje</a:t>
            </a:r>
          </a:p>
          <a:p>
            <a:r>
              <a:rPr lang="pl-PL" sz="2000" b="1" dirty="0">
                <a:latin typeface="72 Condensed" panose="020B0506030000000003" pitchFamily="34" charset="0"/>
                <a:cs typeface="72 Condensed" panose="020B0506030000000003" pitchFamily="34" charset="0"/>
                <a:hlinkClick r:id="rId7"/>
              </a:rPr>
              <a:t>Central Park – Wikipedia, wolna encyklopedia</a:t>
            </a:r>
          </a:p>
          <a:p>
            <a:r>
              <a:rPr lang="pl-PL" sz="2000" b="1" dirty="0">
                <a:latin typeface="72 Condensed" panose="020B0506030000000003" pitchFamily="34" charset="0"/>
                <a:cs typeface="72 Condensed" panose="020B0506030000000003" pitchFamily="34" charset="0"/>
                <a:hlinkClick r:id="rId8"/>
              </a:rPr>
              <a:t>Ciekawostki o Nowym Jorku - Travel Channel</a:t>
            </a:r>
          </a:p>
          <a:p>
            <a:endParaRPr lang="pl-PL" sz="2000" b="1" dirty="0">
              <a:hlinkClick r:id="rId6">
                <a:extLst>
                  <a:ext uri="{A12FA001-AC4F-418D-AE19-62706E023703}">
                    <ahyp:hlinkClr xmlns:ahyp="http://schemas.microsoft.com/office/drawing/2018/hyperlinkcolor" xmlns="" val="tx"/>
                  </a:ext>
                </a:extLst>
              </a:hlinkClick>
            </a:endParaRPr>
          </a:p>
          <a:p>
            <a:endParaRPr lang="pl-PL" sz="2000" b="1" dirty="0">
              <a:solidFill>
                <a:schemeClr val="accent2"/>
              </a:solidFill>
              <a:latin typeface="72 Condensed" panose="020B0506030000000003" pitchFamily="34" charset="0"/>
              <a:cs typeface="72 Condensed" panose="020B0506030000000003" pitchFamily="34" charset="0"/>
            </a:endParaRPr>
          </a:p>
        </p:txBody>
      </p:sp>
    </p:spTree>
    <p:extLst>
      <p:ext uri="{BB962C8B-B14F-4D97-AF65-F5344CB8AC3E}">
        <p14:creationId xmlns:p14="http://schemas.microsoft.com/office/powerpoint/2010/main" val="237604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5EACDEC-0B29-4148-A74C-23DE90D098EE}"/>
              </a:ext>
            </a:extLst>
          </p:cNvPr>
          <p:cNvSpPr>
            <a:spLocks noGrp="1"/>
          </p:cNvSpPr>
          <p:nvPr>
            <p:ph type="title"/>
          </p:nvPr>
        </p:nvSpPr>
        <p:spPr/>
        <p:txBody>
          <a:bodyPr/>
          <a:lstStyle/>
          <a:p>
            <a:r>
              <a:rPr lang="pl-PL" b="1" dirty="0"/>
              <a:t>Ciekawostki:</a:t>
            </a:r>
          </a:p>
        </p:txBody>
      </p:sp>
      <p:sp>
        <p:nvSpPr>
          <p:cNvPr id="3" name="pole tekstowe 2">
            <a:extLst>
              <a:ext uri="{FF2B5EF4-FFF2-40B4-BE49-F238E27FC236}">
                <a16:creationId xmlns:a16="http://schemas.microsoft.com/office/drawing/2014/main" xmlns="" id="{B992D416-58A0-4280-8460-FD70370EE888}"/>
              </a:ext>
            </a:extLst>
          </p:cNvPr>
          <p:cNvSpPr txBox="1"/>
          <p:nvPr/>
        </p:nvSpPr>
        <p:spPr>
          <a:xfrm>
            <a:off x="2592924" y="2142565"/>
            <a:ext cx="8946776" cy="3170099"/>
          </a:xfrm>
          <a:prstGeom prst="rect">
            <a:avLst/>
          </a:prstGeom>
          <a:noFill/>
        </p:spPr>
        <p:txBody>
          <a:bodyPr wrap="square" rtlCol="0">
            <a:spAutoFit/>
          </a:bodyPr>
          <a:lstStyle/>
          <a:p>
            <a:pPr marL="457200" indent="-457200">
              <a:buAutoNum type="arabicPeriod"/>
            </a:pPr>
            <a:r>
              <a:rPr lang="pl-PL" sz="2000" dirty="0">
                <a:latin typeface="72 Condensed" panose="020B0506030000000003" pitchFamily="34" charset="0"/>
                <a:cs typeface="72 Condensed" panose="020B0506030000000003" pitchFamily="34" charset="0"/>
              </a:rPr>
              <a:t>Miasto Londinium założyli Rzymianie w 43 r. n. e.</a:t>
            </a:r>
          </a:p>
          <a:p>
            <a:pPr marL="457200" indent="-457200">
              <a:buAutoNum type="arabicPeriod"/>
            </a:pPr>
            <a:r>
              <a:rPr lang="pl-PL" sz="2000" dirty="0">
                <a:latin typeface="72 Condensed" panose="020B0506030000000003" pitchFamily="34" charset="0"/>
                <a:cs typeface="72 Condensed" panose="020B0506030000000003" pitchFamily="34" charset="0"/>
              </a:rPr>
              <a:t>Najważniejszą tam angielską tradycją jest picie herbaty o godzinie </a:t>
            </a:r>
            <a:r>
              <a:rPr lang="pl-PL" sz="2000" dirty="0" smtClean="0">
                <a:latin typeface="72 Condensed" panose="020B0506030000000003" pitchFamily="34" charset="0"/>
                <a:cs typeface="72 Condensed" panose="020B0506030000000003" pitchFamily="34" charset="0"/>
              </a:rPr>
              <a:t>17:00</a:t>
            </a:r>
            <a:r>
              <a:rPr lang="pl-PL" sz="2000" dirty="0">
                <a:latin typeface="72 Condensed" panose="020B0506030000000003" pitchFamily="34" charset="0"/>
                <a:cs typeface="72 Condensed" panose="020B0506030000000003" pitchFamily="34" charset="0"/>
              </a:rPr>
              <a:t>.</a:t>
            </a:r>
          </a:p>
          <a:p>
            <a:pPr marL="457200" indent="-457200">
              <a:buAutoNum type="arabicPeriod"/>
            </a:pPr>
            <a:r>
              <a:rPr lang="pl-PL" sz="2000" dirty="0">
                <a:latin typeface="72 Condensed" panose="020B0506030000000003" pitchFamily="34" charset="0"/>
                <a:cs typeface="72 Condensed" panose="020B0506030000000003" pitchFamily="34" charset="0"/>
              </a:rPr>
              <a:t>W Londynie obowiązuje ruch lewo stronny.</a:t>
            </a:r>
          </a:p>
          <a:p>
            <a:pPr marL="457200" indent="-457200">
              <a:buAutoNum type="arabicPeriod"/>
            </a:pPr>
            <a:r>
              <a:rPr lang="pl-PL" sz="2000" dirty="0">
                <a:latin typeface="72 Condensed" panose="020B0506030000000003" pitchFamily="34" charset="0"/>
                <a:cs typeface="72 Condensed" panose="020B0506030000000003" pitchFamily="34" charset="0"/>
              </a:rPr>
              <a:t>W 1994 roku został oddany do użytku  tunel kolejowy pod Cieśniną Kaletańską – najwęższą częścią kanału La Manche, który łączy Calais we Francji z Folkestone w Wielkiej Brytanii. Jego długość to około 50 km.</a:t>
            </a:r>
          </a:p>
          <a:p>
            <a:pPr marL="457200" indent="-457200">
              <a:buAutoNum type="arabicPeriod"/>
            </a:pPr>
            <a:r>
              <a:rPr lang="pl-PL" sz="2000" dirty="0">
                <a:latin typeface="72 Condensed" panose="020B0506030000000003" pitchFamily="34" charset="0"/>
                <a:cs typeface="72 Condensed" panose="020B0506030000000003" pitchFamily="34" charset="0"/>
              </a:rPr>
              <a:t>Londyn był jednym miastem Europy, który znalazł się w pierwszej dziesiątce rankingu najbogatszych metropolii świata </a:t>
            </a:r>
            <a:r>
              <a:rPr lang="pl-PL" sz="2000" dirty="0" smtClean="0">
                <a:latin typeface="72 Condensed" panose="020B0506030000000003" pitchFamily="34" charset="0"/>
                <a:cs typeface="72 Condensed" panose="020B0506030000000003" pitchFamily="34" charset="0"/>
              </a:rPr>
              <a:t>2022 roku.</a:t>
            </a:r>
            <a:endParaRPr lang="pl-PL" sz="2000" dirty="0">
              <a:latin typeface="72 Condensed" panose="020B0506030000000003" pitchFamily="34" charset="0"/>
              <a:cs typeface="72 Condensed" panose="020B0506030000000003" pitchFamily="34" charset="0"/>
            </a:endParaRPr>
          </a:p>
          <a:p>
            <a:pPr marL="457200" indent="-457200">
              <a:buAutoNum type="arabicPeriod"/>
            </a:pPr>
            <a:r>
              <a:rPr lang="pl-PL" sz="2000" dirty="0">
                <a:latin typeface="72 Condensed" panose="020B0506030000000003" pitchFamily="34" charset="0"/>
                <a:cs typeface="72 Condensed" panose="020B0506030000000003" pitchFamily="34" charset="0"/>
              </a:rPr>
              <a:t>Londyn jest popularny wśród </a:t>
            </a:r>
            <a:r>
              <a:rPr lang="pl-PL" sz="2000" dirty="0" smtClean="0">
                <a:latin typeface="72 Condensed" panose="020B0506030000000003" pitchFamily="34" charset="0"/>
                <a:cs typeface="72 Condensed" panose="020B0506030000000003" pitchFamily="34" charset="0"/>
              </a:rPr>
              <a:t>turystów, </a:t>
            </a:r>
            <a:r>
              <a:rPr lang="pl-PL" sz="2000" dirty="0">
                <a:latin typeface="72 Condensed" panose="020B0506030000000003" pitchFamily="34" charset="0"/>
                <a:cs typeface="72 Condensed" panose="020B0506030000000003" pitchFamily="34" charset="0"/>
              </a:rPr>
              <a:t>dlatego bo jest uważany za jeden z nowocześniejszych miast Europy.</a:t>
            </a:r>
          </a:p>
        </p:txBody>
      </p:sp>
    </p:spTree>
    <p:extLst>
      <p:ext uri="{BB962C8B-B14F-4D97-AF65-F5344CB8AC3E}">
        <p14:creationId xmlns:p14="http://schemas.microsoft.com/office/powerpoint/2010/main" val="108048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B9B3426-7D09-4AA0-94AA-4DC2E30F72B6}"/>
              </a:ext>
            </a:extLst>
          </p:cNvPr>
          <p:cNvSpPr>
            <a:spLocks noGrp="1"/>
          </p:cNvSpPr>
          <p:nvPr>
            <p:ph type="title"/>
          </p:nvPr>
        </p:nvSpPr>
        <p:spPr/>
        <p:txBody>
          <a:bodyPr/>
          <a:lstStyle/>
          <a:p>
            <a:r>
              <a:rPr lang="pl-PL" b="1" dirty="0"/>
              <a:t>Środki lokomocyjne:</a:t>
            </a:r>
          </a:p>
        </p:txBody>
      </p:sp>
      <p:sp>
        <p:nvSpPr>
          <p:cNvPr id="3" name="pole tekstowe 2">
            <a:extLst>
              <a:ext uri="{FF2B5EF4-FFF2-40B4-BE49-F238E27FC236}">
                <a16:creationId xmlns:a16="http://schemas.microsoft.com/office/drawing/2014/main" xmlns="" id="{9A407D10-8890-4BF2-96ED-9798868BFCB5}"/>
              </a:ext>
            </a:extLst>
          </p:cNvPr>
          <p:cNvSpPr txBox="1"/>
          <p:nvPr/>
        </p:nvSpPr>
        <p:spPr>
          <a:xfrm>
            <a:off x="2592924" y="2124634"/>
            <a:ext cx="8911687" cy="1323439"/>
          </a:xfrm>
          <a:prstGeom prst="rect">
            <a:avLst/>
          </a:prstGeom>
          <a:noFill/>
        </p:spPr>
        <p:txBody>
          <a:bodyPr wrap="square" rtlCol="0">
            <a:spAutoFit/>
          </a:bodyPr>
          <a:lstStyle/>
          <a:p>
            <a:r>
              <a:rPr lang="pl-PL" sz="2000" dirty="0">
                <a:latin typeface="72 Condensed" panose="020B0506030000000003" pitchFamily="34" charset="0"/>
                <a:cs typeface="72 Condensed" panose="020B0506030000000003" pitchFamily="34" charset="0"/>
              </a:rPr>
              <a:t>Po Londynie można poruszać się różnymi środkami transportu na przykład takimi jak metro, autobusami, kolejami miejskimi, tramwajami i taksówkami. Całym tym systemem zarządza jedna firma: Transport for London (TfL). Jednak najlepszym i najszybszym środkiem transportu jest tam metro (underground). Z Londynu do Suezu można dostać się samolotem i statkiem.</a:t>
            </a:r>
          </a:p>
        </p:txBody>
      </p:sp>
    </p:spTree>
    <p:extLst>
      <p:ext uri="{BB962C8B-B14F-4D97-AF65-F5344CB8AC3E}">
        <p14:creationId xmlns:p14="http://schemas.microsoft.com/office/powerpoint/2010/main" val="31023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BE6B818-BFDE-4669-A768-AB55F77F9A4C}"/>
              </a:ext>
            </a:extLst>
          </p:cNvPr>
          <p:cNvSpPr>
            <a:spLocks noGrp="1"/>
          </p:cNvSpPr>
          <p:nvPr>
            <p:ph type="title"/>
          </p:nvPr>
        </p:nvSpPr>
        <p:spPr/>
        <p:txBody>
          <a:bodyPr>
            <a:normAutofit/>
          </a:bodyPr>
          <a:lstStyle/>
          <a:p>
            <a:pPr algn="ctr"/>
            <a:r>
              <a:rPr lang="pl-PL" sz="2800" b="1" dirty="0"/>
              <a:t>Suez</a:t>
            </a:r>
          </a:p>
        </p:txBody>
      </p:sp>
      <p:pic>
        <p:nvPicPr>
          <p:cNvPr id="6" name="Symbol zastępczy zawartości 5">
            <a:extLst>
              <a:ext uri="{FF2B5EF4-FFF2-40B4-BE49-F238E27FC236}">
                <a16:creationId xmlns:a16="http://schemas.microsoft.com/office/drawing/2014/main" xmlns="" id="{71866C04-2F90-4FF8-9475-739DDD1B0805}"/>
              </a:ext>
            </a:extLst>
          </p:cNvPr>
          <p:cNvPicPr>
            <a:picLocks noGrp="1" noChangeAspect="1"/>
          </p:cNvPicPr>
          <p:nvPr>
            <p:ph idx="1"/>
          </p:nvPr>
        </p:nvPicPr>
        <p:blipFill>
          <a:blip r:embed="rId2"/>
          <a:stretch>
            <a:fillRect/>
          </a:stretch>
        </p:blipFill>
        <p:spPr>
          <a:xfrm>
            <a:off x="6293224" y="720437"/>
            <a:ext cx="5685155" cy="3989809"/>
          </a:xfrm>
        </p:spPr>
      </p:pic>
      <p:sp>
        <p:nvSpPr>
          <p:cNvPr id="4" name="Symbol zastępczy tekstu 3">
            <a:extLst>
              <a:ext uri="{FF2B5EF4-FFF2-40B4-BE49-F238E27FC236}">
                <a16:creationId xmlns:a16="http://schemas.microsoft.com/office/drawing/2014/main" xmlns="" id="{550D798A-FFC4-4E44-9496-28791D6A583B}"/>
              </a:ext>
            </a:extLst>
          </p:cNvPr>
          <p:cNvSpPr>
            <a:spLocks noGrp="1"/>
          </p:cNvSpPr>
          <p:nvPr>
            <p:ph type="body" sz="half" idx="2"/>
          </p:nvPr>
        </p:nvSpPr>
        <p:spPr/>
        <p:txBody>
          <a:bodyPr>
            <a:normAutofit/>
          </a:bodyPr>
          <a:lstStyle/>
          <a:p>
            <a:r>
              <a:rPr lang="pl-PL" sz="1800" dirty="0">
                <a:solidFill>
                  <a:schemeClr val="tx1"/>
                </a:solidFill>
                <a:latin typeface="72 Condensed" panose="020B0506030000000003" pitchFamily="34" charset="0"/>
                <a:cs typeface="72 Condensed" panose="020B0506030000000003" pitchFamily="34" charset="0"/>
              </a:rPr>
              <a:t>Suez jest to miasto portowe znajdujące się w północno-wschodnim Egipcie. Suez jest stolicą Muhafazy. Leży w pobliżu Kanału Sueskiego, kompletnie zniszczone po wojnie izraelsko-arabskiej w 1967 roku. Prowincja gubernatorska (muchafaza) została przebudowana po ponownym otwarciu kanału sueskiego w 1975 </a:t>
            </a:r>
            <a:r>
              <a:rPr lang="pl-PL" sz="1800" dirty="0" smtClean="0">
                <a:solidFill>
                  <a:schemeClr val="tx1"/>
                </a:solidFill>
                <a:latin typeface="72 Condensed" panose="020B0506030000000003" pitchFamily="34" charset="0"/>
                <a:cs typeface="72 Condensed" panose="020B0506030000000003" pitchFamily="34" charset="0"/>
              </a:rPr>
              <a:t>roku.</a:t>
            </a:r>
            <a:endParaRPr lang="pl-PL" sz="1800" dirty="0">
              <a:solidFill>
                <a:schemeClr val="tx1"/>
              </a:solidFill>
              <a:latin typeface="72 Condensed" panose="020B0506030000000003" pitchFamily="34" charset="0"/>
              <a:cs typeface="72 Condensed" panose="020B0506030000000003" pitchFamily="34" charset="0"/>
            </a:endParaRPr>
          </a:p>
        </p:txBody>
      </p:sp>
    </p:spTree>
    <p:extLst>
      <p:ext uri="{BB962C8B-B14F-4D97-AF65-F5344CB8AC3E}">
        <p14:creationId xmlns:p14="http://schemas.microsoft.com/office/powerpoint/2010/main" val="1738691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81ED9DD-D421-4FE4-9B08-AEEA9B81902A}"/>
              </a:ext>
            </a:extLst>
          </p:cNvPr>
          <p:cNvSpPr>
            <a:spLocks noGrp="1"/>
          </p:cNvSpPr>
          <p:nvPr>
            <p:ph type="title"/>
          </p:nvPr>
        </p:nvSpPr>
        <p:spPr/>
        <p:txBody>
          <a:bodyPr/>
          <a:lstStyle/>
          <a:p>
            <a:r>
              <a:rPr lang="pl-PL" b="1" dirty="0"/>
              <a:t>Atrakcje:</a:t>
            </a:r>
          </a:p>
        </p:txBody>
      </p:sp>
      <p:sp>
        <p:nvSpPr>
          <p:cNvPr id="3" name="pole tekstowe 2">
            <a:extLst>
              <a:ext uri="{FF2B5EF4-FFF2-40B4-BE49-F238E27FC236}">
                <a16:creationId xmlns:a16="http://schemas.microsoft.com/office/drawing/2014/main" xmlns="" id="{3DA6F5AE-378D-47AC-8EEA-309BCCD8C6BA}"/>
              </a:ext>
            </a:extLst>
          </p:cNvPr>
          <p:cNvSpPr txBox="1"/>
          <p:nvPr/>
        </p:nvSpPr>
        <p:spPr>
          <a:xfrm>
            <a:off x="2592925" y="2187388"/>
            <a:ext cx="8911686" cy="1938992"/>
          </a:xfrm>
          <a:prstGeom prst="rect">
            <a:avLst/>
          </a:prstGeom>
          <a:noFill/>
        </p:spPr>
        <p:txBody>
          <a:bodyPr wrap="square" rtlCol="0">
            <a:spAutoFit/>
          </a:bodyPr>
          <a:lstStyle/>
          <a:p>
            <a:r>
              <a:rPr lang="pl-PL" sz="2000" dirty="0">
                <a:latin typeface="72 Condensed" panose="020B0506030000000003" pitchFamily="34" charset="0"/>
                <a:cs typeface="72 Condensed" panose="020B0506030000000003" pitchFamily="34" charset="0"/>
              </a:rPr>
              <a:t>W Suezie nie ma zbyt wielu atrakcji turystycznych dlatego bo ma charakter przemysłowo-handlowy i nie jest nastawiony na turystykę. W jednej z dzielnic Suezu, Ataqah, w pobliżu portu Ain Sokhna, znajduje się jednak wiele kurortów gwarantujących najwyższy komfort wypoczynku. Większość hoteli dysponuje krytymi lub odsłoniętymi basenami, spa oraz obiektami sportowymi i słynie z wyśmienitego jedzenia. Większość turystów przyciąga tutaj ciepły klimat.  W Suezie średnie temperatury w okresie czerwiec–sierpień wynoszą 28</a:t>
            </a:r>
            <a:r>
              <a:rPr lang="pl-PL" sz="2000" dirty="0" smtClean="0">
                <a:latin typeface="72 Condensed" panose="020B0506030000000003" pitchFamily="34" charset="0"/>
                <a:cs typeface="72 Condensed" panose="020B0506030000000003" pitchFamily="34" charset="0"/>
              </a:rPr>
              <a:t>℃.</a:t>
            </a:r>
            <a:endParaRPr lang="pl-PL" sz="2000" dirty="0">
              <a:latin typeface="72 Condensed" panose="020B0506030000000003" pitchFamily="34" charset="0"/>
              <a:cs typeface="72 Condensed" panose="020B0506030000000003" pitchFamily="34" charset="0"/>
            </a:endParaRPr>
          </a:p>
        </p:txBody>
      </p:sp>
    </p:spTree>
    <p:extLst>
      <p:ext uri="{BB962C8B-B14F-4D97-AF65-F5344CB8AC3E}">
        <p14:creationId xmlns:p14="http://schemas.microsoft.com/office/powerpoint/2010/main" val="339689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FDBB130-98CF-422F-B297-5B209831228A}"/>
              </a:ext>
            </a:extLst>
          </p:cNvPr>
          <p:cNvSpPr>
            <a:spLocks noGrp="1"/>
          </p:cNvSpPr>
          <p:nvPr>
            <p:ph type="title"/>
          </p:nvPr>
        </p:nvSpPr>
        <p:spPr/>
        <p:txBody>
          <a:bodyPr/>
          <a:lstStyle/>
          <a:p>
            <a:r>
              <a:rPr lang="pl-PL" b="1" dirty="0"/>
              <a:t>Ciekawostki:</a:t>
            </a:r>
          </a:p>
        </p:txBody>
      </p:sp>
      <p:sp>
        <p:nvSpPr>
          <p:cNvPr id="3" name="pole tekstowe 2">
            <a:extLst>
              <a:ext uri="{FF2B5EF4-FFF2-40B4-BE49-F238E27FC236}">
                <a16:creationId xmlns:a16="http://schemas.microsoft.com/office/drawing/2014/main" xmlns="" id="{43BB2141-EF60-4E88-B6F9-BF8F28D77F5D}"/>
              </a:ext>
            </a:extLst>
          </p:cNvPr>
          <p:cNvSpPr txBox="1"/>
          <p:nvPr/>
        </p:nvSpPr>
        <p:spPr>
          <a:xfrm>
            <a:off x="2590800" y="2178424"/>
            <a:ext cx="8911687" cy="1631216"/>
          </a:xfrm>
          <a:prstGeom prst="rect">
            <a:avLst/>
          </a:prstGeom>
          <a:noFill/>
        </p:spPr>
        <p:txBody>
          <a:bodyPr wrap="square" rtlCol="0">
            <a:spAutoFit/>
          </a:bodyPr>
          <a:lstStyle/>
          <a:p>
            <a:pPr marL="457200" indent="-457200">
              <a:buFont typeface="+mj-lt"/>
              <a:buAutoNum type="arabicPeriod"/>
            </a:pPr>
            <a:r>
              <a:rPr lang="pl-PL" sz="2000" dirty="0">
                <a:latin typeface="72 Condensed" panose="020B0506030000000003" pitchFamily="34" charset="0"/>
                <a:cs typeface="72 Condensed" panose="020B0506030000000003" pitchFamily="34" charset="0"/>
              </a:rPr>
              <a:t>W Suezie rekordowa temperatura wynosiła aż 46,1℃.</a:t>
            </a:r>
          </a:p>
          <a:p>
            <a:pPr marL="457200" indent="-457200">
              <a:buFont typeface="+mj-lt"/>
              <a:buAutoNum type="arabicPeriod"/>
            </a:pPr>
            <a:r>
              <a:rPr lang="pl-PL" sz="2000" dirty="0">
                <a:latin typeface="72 Condensed" panose="020B0506030000000003" pitchFamily="34" charset="0"/>
                <a:cs typeface="72 Condensed" panose="020B0506030000000003" pitchFamily="34" charset="0"/>
              </a:rPr>
              <a:t>Suez może się pochwalić własnym kanałem pod imieniem kanał Sueski.</a:t>
            </a:r>
          </a:p>
          <a:p>
            <a:pPr marL="457200" indent="-457200">
              <a:buFont typeface="+mj-lt"/>
              <a:buAutoNum type="arabicPeriod"/>
            </a:pPr>
            <a:r>
              <a:rPr lang="pl-PL" sz="2000" dirty="0">
                <a:latin typeface="72 Condensed" panose="020B0506030000000003" pitchFamily="34" charset="0"/>
                <a:cs typeface="72 Condensed" panose="020B0506030000000003" pitchFamily="34" charset="0"/>
              </a:rPr>
              <a:t>Kanał Sueski uroczyście otwarto 17 listopada 1869 </a:t>
            </a:r>
            <a:r>
              <a:rPr lang="pl-PL" sz="2000" dirty="0" smtClean="0">
                <a:latin typeface="72 Condensed" panose="020B0506030000000003" pitchFamily="34" charset="0"/>
                <a:cs typeface="72 Condensed" panose="020B0506030000000003" pitchFamily="34" charset="0"/>
              </a:rPr>
              <a:t>roku.</a:t>
            </a:r>
            <a:endParaRPr lang="pl-PL" sz="2000" dirty="0">
              <a:latin typeface="72 Condensed" panose="020B0506030000000003" pitchFamily="34" charset="0"/>
              <a:cs typeface="72 Condensed" panose="020B0506030000000003" pitchFamily="34" charset="0"/>
            </a:endParaRPr>
          </a:p>
          <a:p>
            <a:pPr marL="457200" indent="-457200">
              <a:buFont typeface="+mj-lt"/>
              <a:buAutoNum type="arabicPeriod"/>
            </a:pPr>
            <a:r>
              <a:rPr lang="pl-PL" sz="2000" dirty="0">
                <a:latin typeface="72 Condensed" panose="020B0506030000000003" pitchFamily="34" charset="0"/>
                <a:cs typeface="72 Condensed" panose="020B0506030000000003" pitchFamily="34" charset="0"/>
              </a:rPr>
              <a:t>Ukończony kanał miał 164 km długości, 15 m głębokości i 137 m szerokości. Co 10 km zbudowano zatoki dla mijających się statków.</a:t>
            </a:r>
          </a:p>
        </p:txBody>
      </p:sp>
    </p:spTree>
    <p:extLst>
      <p:ext uri="{BB962C8B-B14F-4D97-AF65-F5344CB8AC3E}">
        <p14:creationId xmlns:p14="http://schemas.microsoft.com/office/powerpoint/2010/main" val="259265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4470045-A8B8-40FE-B8D1-FA48F01CE76D}"/>
              </a:ext>
            </a:extLst>
          </p:cNvPr>
          <p:cNvSpPr>
            <a:spLocks noGrp="1"/>
          </p:cNvSpPr>
          <p:nvPr>
            <p:ph type="title"/>
          </p:nvPr>
        </p:nvSpPr>
        <p:spPr>
          <a:xfrm>
            <a:off x="2592924" y="624110"/>
            <a:ext cx="8911687" cy="1280890"/>
          </a:xfrm>
        </p:spPr>
        <p:txBody>
          <a:bodyPr/>
          <a:lstStyle/>
          <a:p>
            <a:r>
              <a:rPr lang="pl-PL" b="1" dirty="0"/>
              <a:t>Środki lokomocyjne:</a:t>
            </a:r>
          </a:p>
        </p:txBody>
      </p:sp>
      <p:sp>
        <p:nvSpPr>
          <p:cNvPr id="3" name="pole tekstowe 2">
            <a:extLst>
              <a:ext uri="{FF2B5EF4-FFF2-40B4-BE49-F238E27FC236}">
                <a16:creationId xmlns:a16="http://schemas.microsoft.com/office/drawing/2014/main" xmlns="" id="{DAB2A557-044F-4226-A159-FACAAA1F7032}"/>
              </a:ext>
            </a:extLst>
          </p:cNvPr>
          <p:cNvSpPr txBox="1"/>
          <p:nvPr/>
        </p:nvSpPr>
        <p:spPr>
          <a:xfrm>
            <a:off x="2592924" y="1504890"/>
            <a:ext cx="8911687" cy="400110"/>
          </a:xfrm>
          <a:prstGeom prst="rect">
            <a:avLst/>
          </a:prstGeom>
          <a:noFill/>
        </p:spPr>
        <p:txBody>
          <a:bodyPr wrap="square" rtlCol="0">
            <a:spAutoFit/>
          </a:bodyPr>
          <a:lstStyle/>
          <a:p>
            <a:r>
              <a:rPr lang="pl-PL" sz="2000" dirty="0">
                <a:latin typeface="72 Condensed" panose="020B0506030000000003" pitchFamily="34" charset="0"/>
                <a:cs typeface="72 Condensed" panose="020B0506030000000003" pitchFamily="34" charset="0"/>
              </a:rPr>
              <a:t>Z Suezu do Bombaju można dostać się statkami i samolotami.</a:t>
            </a:r>
          </a:p>
        </p:txBody>
      </p:sp>
    </p:spTree>
    <p:extLst>
      <p:ext uri="{BB962C8B-B14F-4D97-AF65-F5344CB8AC3E}">
        <p14:creationId xmlns:p14="http://schemas.microsoft.com/office/powerpoint/2010/main" val="1847092587"/>
      </p:ext>
    </p:extLst>
  </p:cSld>
  <p:clrMapOvr>
    <a:masterClrMapping/>
  </p:clrMapOvr>
</p:sld>
</file>

<file path=ppt/theme/theme1.xml><?xml version="1.0" encoding="utf-8"?>
<a:theme xmlns:a="http://schemas.openxmlformats.org/drawingml/2006/main" name="Smuga">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793</TotalTime>
  <Words>2111</Words>
  <Application>Microsoft Office PowerPoint</Application>
  <PresentationFormat>Niestandardowy</PresentationFormat>
  <Paragraphs>132</Paragraphs>
  <Slides>33</Slides>
  <Notes>0</Notes>
  <HiddenSlides>0</HiddenSlides>
  <MMClips>0</MMClips>
  <ScaleCrop>false</ScaleCrop>
  <HeadingPairs>
    <vt:vector size="4" baseType="variant">
      <vt:variant>
        <vt:lpstr>Motyw</vt:lpstr>
      </vt:variant>
      <vt:variant>
        <vt:i4>1</vt:i4>
      </vt:variant>
      <vt:variant>
        <vt:lpstr>Tytuły slajdów</vt:lpstr>
      </vt:variant>
      <vt:variant>
        <vt:i4>33</vt:i4>
      </vt:variant>
    </vt:vector>
  </HeadingPairs>
  <TitlesOfParts>
    <vt:vector size="34" baseType="lpstr">
      <vt:lpstr>Smuga</vt:lpstr>
      <vt:lpstr>Przygotuj projekt wyprawy Dookoła świata śladami Fogga.</vt:lpstr>
      <vt:lpstr>Londyn</vt:lpstr>
      <vt:lpstr>ATRAKCJE:  W Londynie znajduję się bardzo dużo atrakcji. Jednym z nich jest na przykład Big Ben. Warto wiedzieć, że nie jest on wieżą zegarową, a dzwonem. Jest też tam Harry Potter™ Studio Tour Attraction. Jest to rodzaj parku tematycznego i muzeum upamiętniające wszystkie dzieła filmowe o małym czarodzieju. Znajduje się tam jeszcze London eye. Jest to największy młyn w Europie. Znajduje się tam  Tower Bridge. Jest to jeden z najbardziej  znanych obiektów w Londynie, zbudowany w stylu wiktoriańskim. Pałac Buckingham jest od 1837 oficjalną siedzibą monarchów brytyjskich oraz największym na świecie pałacem królewskim wciąż pełniącym swą pierwotną funkcję. Znajduje się tam jeszcze wiele innych atrakcji i zabytków. W Londynie jest 60 muzeów.  </vt:lpstr>
      <vt:lpstr>Ciekawostki:</vt:lpstr>
      <vt:lpstr>Środki lokomocyjne:</vt:lpstr>
      <vt:lpstr>Suez</vt:lpstr>
      <vt:lpstr>Atrakcje:</vt:lpstr>
      <vt:lpstr>Ciekawostki:</vt:lpstr>
      <vt:lpstr>Środki lokomocyjne:</vt:lpstr>
      <vt:lpstr>Bombaj</vt:lpstr>
      <vt:lpstr>Atrakcje:</vt:lpstr>
      <vt:lpstr>Ciekawostki:</vt:lpstr>
      <vt:lpstr>Środki lokomocyjne:</vt:lpstr>
      <vt:lpstr>Kalkuta</vt:lpstr>
      <vt:lpstr>Atrakcje:</vt:lpstr>
      <vt:lpstr>Ciekawostki:</vt:lpstr>
      <vt:lpstr>Środki lokomocyjne:</vt:lpstr>
      <vt:lpstr>Jokohama</vt:lpstr>
      <vt:lpstr>Atrakcje:</vt:lpstr>
      <vt:lpstr>Ciekawostki:</vt:lpstr>
      <vt:lpstr>Środki lokomocyjne:</vt:lpstr>
      <vt:lpstr> San Francisco</vt:lpstr>
      <vt:lpstr>Atrakcje:</vt:lpstr>
      <vt:lpstr>Ciekawostki:</vt:lpstr>
      <vt:lpstr>Środki lokomocyjne:</vt:lpstr>
      <vt:lpstr>Nowy Jork</vt:lpstr>
      <vt:lpstr>Atrakcje:</vt:lpstr>
      <vt:lpstr>Ciekawostki:</vt:lpstr>
      <vt:lpstr>Środki lokomocyjne:</vt:lpstr>
      <vt:lpstr>Dziękuje za uwagę !!!</vt:lpstr>
      <vt:lpstr>Przypisy źródłowe</vt:lpstr>
      <vt:lpstr>Przypisy źródłowe Ad.1</vt:lpstr>
      <vt:lpstr>Przypisy źródłowe: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Przygotuj projekt wyprawy Dookoła świata śladami Fogga.</dc:title>
  <dc:creator>Szymon Nalewajek</dc:creator>
  <cp:lastModifiedBy>Użytkownik systemu Windows</cp:lastModifiedBy>
  <cp:revision>81</cp:revision>
  <dcterms:created xsi:type="dcterms:W3CDTF">2023-02-25T11:31:34Z</dcterms:created>
  <dcterms:modified xsi:type="dcterms:W3CDTF">2023-02-26T11:57:56Z</dcterms:modified>
</cp:coreProperties>
</file>